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1" d="100"/>
          <a:sy n="131" d="100"/>
        </p:scale>
        <p:origin x="104" y="3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B5E7DC9-ACE8-9420-6DD9-F7A08013FF71}"/>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F24CE3D6-1F72-0219-3C5C-F731D577F4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86481D61-AB7A-E5B0-24C8-3886FF910E9E}"/>
              </a:ext>
            </a:extLst>
          </p:cNvPr>
          <p:cNvSpPr>
            <a:spLocks noGrp="1"/>
          </p:cNvSpPr>
          <p:nvPr>
            <p:ph type="dt" sz="half" idx="10"/>
          </p:nvPr>
        </p:nvSpPr>
        <p:spPr/>
        <p:txBody>
          <a:bodyPr/>
          <a:lstStyle/>
          <a:p>
            <a:fld id="{2DB63FFE-F2BF-4EFB-9FA3-72223A62E1BC}" type="datetimeFigureOut">
              <a:rPr lang="zh-CN" altLang="en-US" smtClean="0"/>
              <a:t>2026/6/2</a:t>
            </a:fld>
            <a:endParaRPr lang="zh-CN" altLang="en-US"/>
          </a:p>
        </p:txBody>
      </p:sp>
      <p:sp>
        <p:nvSpPr>
          <p:cNvPr id="5" name="页脚占位符 4">
            <a:extLst>
              <a:ext uri="{FF2B5EF4-FFF2-40B4-BE49-F238E27FC236}">
                <a16:creationId xmlns:a16="http://schemas.microsoft.com/office/drawing/2014/main" id="{A4C0EB01-EC59-C613-1C97-7C9339E1E40B}"/>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3BFC3D19-DE94-CFBB-ED9F-E0AC6FB69AA2}"/>
              </a:ext>
            </a:extLst>
          </p:cNvPr>
          <p:cNvSpPr>
            <a:spLocks noGrp="1"/>
          </p:cNvSpPr>
          <p:nvPr>
            <p:ph type="sldNum" sz="quarter" idx="12"/>
          </p:nvPr>
        </p:nvSpPr>
        <p:spPr/>
        <p:txBody>
          <a:bodyPr/>
          <a:lstStyle/>
          <a:p>
            <a:fld id="{B4C5A55A-FABD-4190-A584-87BA0DC20760}" type="slidenum">
              <a:rPr lang="zh-CN" altLang="en-US" smtClean="0"/>
              <a:t>‹#›</a:t>
            </a:fld>
            <a:endParaRPr lang="zh-CN" altLang="en-US"/>
          </a:p>
        </p:txBody>
      </p:sp>
    </p:spTree>
    <p:extLst>
      <p:ext uri="{BB962C8B-B14F-4D97-AF65-F5344CB8AC3E}">
        <p14:creationId xmlns:p14="http://schemas.microsoft.com/office/powerpoint/2010/main" val="3180599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080BE23-F7BB-9740-7877-D69020CDEAE2}"/>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ABA9A79A-539C-9A2D-6A46-5ECC2D66C1D7}"/>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0B604318-B32A-BD2D-4710-5EAE5665C69C}"/>
              </a:ext>
            </a:extLst>
          </p:cNvPr>
          <p:cNvSpPr>
            <a:spLocks noGrp="1"/>
          </p:cNvSpPr>
          <p:nvPr>
            <p:ph type="dt" sz="half" idx="10"/>
          </p:nvPr>
        </p:nvSpPr>
        <p:spPr/>
        <p:txBody>
          <a:bodyPr/>
          <a:lstStyle/>
          <a:p>
            <a:fld id="{2DB63FFE-F2BF-4EFB-9FA3-72223A62E1BC}" type="datetimeFigureOut">
              <a:rPr lang="zh-CN" altLang="en-US" smtClean="0"/>
              <a:t>2026/6/2</a:t>
            </a:fld>
            <a:endParaRPr lang="zh-CN" altLang="en-US"/>
          </a:p>
        </p:txBody>
      </p:sp>
      <p:sp>
        <p:nvSpPr>
          <p:cNvPr id="5" name="页脚占位符 4">
            <a:extLst>
              <a:ext uri="{FF2B5EF4-FFF2-40B4-BE49-F238E27FC236}">
                <a16:creationId xmlns:a16="http://schemas.microsoft.com/office/drawing/2014/main" id="{F3DB7A35-D94D-7380-562D-66F063DCC73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CE02743-0006-9BB3-7831-79431D2A910B}"/>
              </a:ext>
            </a:extLst>
          </p:cNvPr>
          <p:cNvSpPr>
            <a:spLocks noGrp="1"/>
          </p:cNvSpPr>
          <p:nvPr>
            <p:ph type="sldNum" sz="quarter" idx="12"/>
          </p:nvPr>
        </p:nvSpPr>
        <p:spPr/>
        <p:txBody>
          <a:bodyPr/>
          <a:lstStyle/>
          <a:p>
            <a:fld id="{B4C5A55A-FABD-4190-A584-87BA0DC20760}" type="slidenum">
              <a:rPr lang="zh-CN" altLang="en-US" smtClean="0"/>
              <a:t>‹#›</a:t>
            </a:fld>
            <a:endParaRPr lang="zh-CN" altLang="en-US"/>
          </a:p>
        </p:txBody>
      </p:sp>
    </p:spTree>
    <p:extLst>
      <p:ext uri="{BB962C8B-B14F-4D97-AF65-F5344CB8AC3E}">
        <p14:creationId xmlns:p14="http://schemas.microsoft.com/office/powerpoint/2010/main" val="1893857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1F7AF00F-4ECC-0098-2AB1-498549B55839}"/>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30218CCE-D4F5-3AAB-3B85-2C00544C3F5D}"/>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F9A6454A-E56D-1CFF-CCF1-6B30AE14C70F}"/>
              </a:ext>
            </a:extLst>
          </p:cNvPr>
          <p:cNvSpPr>
            <a:spLocks noGrp="1"/>
          </p:cNvSpPr>
          <p:nvPr>
            <p:ph type="dt" sz="half" idx="10"/>
          </p:nvPr>
        </p:nvSpPr>
        <p:spPr/>
        <p:txBody>
          <a:bodyPr/>
          <a:lstStyle/>
          <a:p>
            <a:fld id="{2DB63FFE-F2BF-4EFB-9FA3-72223A62E1BC}" type="datetimeFigureOut">
              <a:rPr lang="zh-CN" altLang="en-US" smtClean="0"/>
              <a:t>2026/6/2</a:t>
            </a:fld>
            <a:endParaRPr lang="zh-CN" altLang="en-US"/>
          </a:p>
        </p:txBody>
      </p:sp>
      <p:sp>
        <p:nvSpPr>
          <p:cNvPr id="5" name="页脚占位符 4">
            <a:extLst>
              <a:ext uri="{FF2B5EF4-FFF2-40B4-BE49-F238E27FC236}">
                <a16:creationId xmlns:a16="http://schemas.microsoft.com/office/drawing/2014/main" id="{FF7DBC42-89BA-1487-17E1-E32A8F8B39EA}"/>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C0CCF8C-0DAD-9708-03BB-97C75A2FC6E7}"/>
              </a:ext>
            </a:extLst>
          </p:cNvPr>
          <p:cNvSpPr>
            <a:spLocks noGrp="1"/>
          </p:cNvSpPr>
          <p:nvPr>
            <p:ph type="sldNum" sz="quarter" idx="12"/>
          </p:nvPr>
        </p:nvSpPr>
        <p:spPr/>
        <p:txBody>
          <a:bodyPr/>
          <a:lstStyle/>
          <a:p>
            <a:fld id="{B4C5A55A-FABD-4190-A584-87BA0DC20760}" type="slidenum">
              <a:rPr lang="zh-CN" altLang="en-US" smtClean="0"/>
              <a:t>‹#›</a:t>
            </a:fld>
            <a:endParaRPr lang="zh-CN" altLang="en-US"/>
          </a:p>
        </p:txBody>
      </p:sp>
    </p:spTree>
    <p:extLst>
      <p:ext uri="{BB962C8B-B14F-4D97-AF65-F5344CB8AC3E}">
        <p14:creationId xmlns:p14="http://schemas.microsoft.com/office/powerpoint/2010/main" val="2420689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3C0BC43-DA1C-C123-BB2A-85C77D070E70}"/>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6F04AC7E-858F-172E-4F81-9A45E231D6E3}"/>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F9390F10-87EF-A592-EAA7-5AFFC45FC982}"/>
              </a:ext>
            </a:extLst>
          </p:cNvPr>
          <p:cNvSpPr>
            <a:spLocks noGrp="1"/>
          </p:cNvSpPr>
          <p:nvPr>
            <p:ph type="dt" sz="half" idx="10"/>
          </p:nvPr>
        </p:nvSpPr>
        <p:spPr/>
        <p:txBody>
          <a:bodyPr/>
          <a:lstStyle/>
          <a:p>
            <a:fld id="{2DB63FFE-F2BF-4EFB-9FA3-72223A62E1BC}" type="datetimeFigureOut">
              <a:rPr lang="zh-CN" altLang="en-US" smtClean="0"/>
              <a:t>2026/6/2</a:t>
            </a:fld>
            <a:endParaRPr lang="zh-CN" altLang="en-US"/>
          </a:p>
        </p:txBody>
      </p:sp>
      <p:sp>
        <p:nvSpPr>
          <p:cNvPr id="5" name="页脚占位符 4">
            <a:extLst>
              <a:ext uri="{FF2B5EF4-FFF2-40B4-BE49-F238E27FC236}">
                <a16:creationId xmlns:a16="http://schemas.microsoft.com/office/drawing/2014/main" id="{BD9D6379-5879-E0B0-E77B-3206B5A422E6}"/>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37FAC10-8ED1-39D2-BF17-7409D5FB51BF}"/>
              </a:ext>
            </a:extLst>
          </p:cNvPr>
          <p:cNvSpPr>
            <a:spLocks noGrp="1"/>
          </p:cNvSpPr>
          <p:nvPr>
            <p:ph type="sldNum" sz="quarter" idx="12"/>
          </p:nvPr>
        </p:nvSpPr>
        <p:spPr/>
        <p:txBody>
          <a:bodyPr/>
          <a:lstStyle/>
          <a:p>
            <a:fld id="{B4C5A55A-FABD-4190-A584-87BA0DC20760}" type="slidenum">
              <a:rPr lang="zh-CN" altLang="en-US" smtClean="0"/>
              <a:t>‹#›</a:t>
            </a:fld>
            <a:endParaRPr lang="zh-CN" altLang="en-US"/>
          </a:p>
        </p:txBody>
      </p:sp>
    </p:spTree>
    <p:extLst>
      <p:ext uri="{BB962C8B-B14F-4D97-AF65-F5344CB8AC3E}">
        <p14:creationId xmlns:p14="http://schemas.microsoft.com/office/powerpoint/2010/main" val="970424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D7176F1-5982-1DE5-396E-ACC300468025}"/>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1AA1D0A5-5B91-D4D2-E718-8F0C7CCBAD0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77966F72-C0C0-1F5A-C9B1-F315086E6C16}"/>
              </a:ext>
            </a:extLst>
          </p:cNvPr>
          <p:cNvSpPr>
            <a:spLocks noGrp="1"/>
          </p:cNvSpPr>
          <p:nvPr>
            <p:ph type="dt" sz="half" idx="10"/>
          </p:nvPr>
        </p:nvSpPr>
        <p:spPr/>
        <p:txBody>
          <a:bodyPr/>
          <a:lstStyle/>
          <a:p>
            <a:fld id="{2DB63FFE-F2BF-4EFB-9FA3-72223A62E1BC}" type="datetimeFigureOut">
              <a:rPr lang="zh-CN" altLang="en-US" smtClean="0"/>
              <a:t>2026/6/2</a:t>
            </a:fld>
            <a:endParaRPr lang="zh-CN" altLang="en-US"/>
          </a:p>
        </p:txBody>
      </p:sp>
      <p:sp>
        <p:nvSpPr>
          <p:cNvPr id="5" name="页脚占位符 4">
            <a:extLst>
              <a:ext uri="{FF2B5EF4-FFF2-40B4-BE49-F238E27FC236}">
                <a16:creationId xmlns:a16="http://schemas.microsoft.com/office/drawing/2014/main" id="{03D8A5A3-D94C-AFEE-AC4C-DDA18C8CB66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91FDFC52-59B2-CFE9-E68C-884C675BA271}"/>
              </a:ext>
            </a:extLst>
          </p:cNvPr>
          <p:cNvSpPr>
            <a:spLocks noGrp="1"/>
          </p:cNvSpPr>
          <p:nvPr>
            <p:ph type="sldNum" sz="quarter" idx="12"/>
          </p:nvPr>
        </p:nvSpPr>
        <p:spPr/>
        <p:txBody>
          <a:bodyPr/>
          <a:lstStyle/>
          <a:p>
            <a:fld id="{B4C5A55A-FABD-4190-A584-87BA0DC20760}" type="slidenum">
              <a:rPr lang="zh-CN" altLang="en-US" smtClean="0"/>
              <a:t>‹#›</a:t>
            </a:fld>
            <a:endParaRPr lang="zh-CN" altLang="en-US"/>
          </a:p>
        </p:txBody>
      </p:sp>
    </p:spTree>
    <p:extLst>
      <p:ext uri="{BB962C8B-B14F-4D97-AF65-F5344CB8AC3E}">
        <p14:creationId xmlns:p14="http://schemas.microsoft.com/office/powerpoint/2010/main" val="2499099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D1406CD-66D0-8F3F-E233-D3296A370C43}"/>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1FE11E7F-09FE-0797-C4DD-8F5EE23B0945}"/>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F1AC1C8B-68BD-CBD8-1E07-6E7D8C6142E6}"/>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237289C8-7B88-5FEA-051C-62741A637DF7}"/>
              </a:ext>
            </a:extLst>
          </p:cNvPr>
          <p:cNvSpPr>
            <a:spLocks noGrp="1"/>
          </p:cNvSpPr>
          <p:nvPr>
            <p:ph type="dt" sz="half" idx="10"/>
          </p:nvPr>
        </p:nvSpPr>
        <p:spPr/>
        <p:txBody>
          <a:bodyPr/>
          <a:lstStyle/>
          <a:p>
            <a:fld id="{2DB63FFE-F2BF-4EFB-9FA3-72223A62E1BC}" type="datetimeFigureOut">
              <a:rPr lang="zh-CN" altLang="en-US" smtClean="0"/>
              <a:t>2026/6/2</a:t>
            </a:fld>
            <a:endParaRPr lang="zh-CN" altLang="en-US"/>
          </a:p>
        </p:txBody>
      </p:sp>
      <p:sp>
        <p:nvSpPr>
          <p:cNvPr id="6" name="页脚占位符 5">
            <a:extLst>
              <a:ext uri="{FF2B5EF4-FFF2-40B4-BE49-F238E27FC236}">
                <a16:creationId xmlns:a16="http://schemas.microsoft.com/office/drawing/2014/main" id="{44ACDA1D-E2E7-8AF3-9397-3C28A31D4F6A}"/>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8A390BBA-1ECD-3ED3-6411-764D3541001D}"/>
              </a:ext>
            </a:extLst>
          </p:cNvPr>
          <p:cNvSpPr>
            <a:spLocks noGrp="1"/>
          </p:cNvSpPr>
          <p:nvPr>
            <p:ph type="sldNum" sz="quarter" idx="12"/>
          </p:nvPr>
        </p:nvSpPr>
        <p:spPr/>
        <p:txBody>
          <a:bodyPr/>
          <a:lstStyle/>
          <a:p>
            <a:fld id="{B4C5A55A-FABD-4190-A584-87BA0DC20760}" type="slidenum">
              <a:rPr lang="zh-CN" altLang="en-US" smtClean="0"/>
              <a:t>‹#›</a:t>
            </a:fld>
            <a:endParaRPr lang="zh-CN" altLang="en-US"/>
          </a:p>
        </p:txBody>
      </p:sp>
    </p:spTree>
    <p:extLst>
      <p:ext uri="{BB962C8B-B14F-4D97-AF65-F5344CB8AC3E}">
        <p14:creationId xmlns:p14="http://schemas.microsoft.com/office/powerpoint/2010/main" val="520992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19F8849-8315-3D32-FA10-9C316FF0DDC7}"/>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24153089-6595-8079-D007-168A53091A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E417A1A5-3272-9CE1-81A4-DD0F57C2E004}"/>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09823086-DE66-C686-0530-5570BA0724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59F8576D-5EF8-EE65-D44E-3DDC9F4103F6}"/>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7061FD32-E310-421F-71E0-B2421577C3CA}"/>
              </a:ext>
            </a:extLst>
          </p:cNvPr>
          <p:cNvSpPr>
            <a:spLocks noGrp="1"/>
          </p:cNvSpPr>
          <p:nvPr>
            <p:ph type="dt" sz="half" idx="10"/>
          </p:nvPr>
        </p:nvSpPr>
        <p:spPr/>
        <p:txBody>
          <a:bodyPr/>
          <a:lstStyle/>
          <a:p>
            <a:fld id="{2DB63FFE-F2BF-4EFB-9FA3-72223A62E1BC}" type="datetimeFigureOut">
              <a:rPr lang="zh-CN" altLang="en-US" smtClean="0"/>
              <a:t>2026/6/2</a:t>
            </a:fld>
            <a:endParaRPr lang="zh-CN" altLang="en-US"/>
          </a:p>
        </p:txBody>
      </p:sp>
      <p:sp>
        <p:nvSpPr>
          <p:cNvPr id="8" name="页脚占位符 7">
            <a:extLst>
              <a:ext uri="{FF2B5EF4-FFF2-40B4-BE49-F238E27FC236}">
                <a16:creationId xmlns:a16="http://schemas.microsoft.com/office/drawing/2014/main" id="{BE6DB03C-A03C-6CCF-544A-99AF07366EBD}"/>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3E672FD3-7FB9-0CB6-5C47-AC22DD3ADF1B}"/>
              </a:ext>
            </a:extLst>
          </p:cNvPr>
          <p:cNvSpPr>
            <a:spLocks noGrp="1"/>
          </p:cNvSpPr>
          <p:nvPr>
            <p:ph type="sldNum" sz="quarter" idx="12"/>
          </p:nvPr>
        </p:nvSpPr>
        <p:spPr/>
        <p:txBody>
          <a:bodyPr/>
          <a:lstStyle/>
          <a:p>
            <a:fld id="{B4C5A55A-FABD-4190-A584-87BA0DC20760}" type="slidenum">
              <a:rPr lang="zh-CN" altLang="en-US" smtClean="0"/>
              <a:t>‹#›</a:t>
            </a:fld>
            <a:endParaRPr lang="zh-CN" altLang="en-US"/>
          </a:p>
        </p:txBody>
      </p:sp>
    </p:spTree>
    <p:extLst>
      <p:ext uri="{BB962C8B-B14F-4D97-AF65-F5344CB8AC3E}">
        <p14:creationId xmlns:p14="http://schemas.microsoft.com/office/powerpoint/2010/main" val="3072288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CB83021-FD9F-12C2-AA4A-C2FC289EB863}"/>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7B86947D-99A9-B3F7-E5CB-C1A087081643}"/>
              </a:ext>
            </a:extLst>
          </p:cNvPr>
          <p:cNvSpPr>
            <a:spLocks noGrp="1"/>
          </p:cNvSpPr>
          <p:nvPr>
            <p:ph type="dt" sz="half" idx="10"/>
          </p:nvPr>
        </p:nvSpPr>
        <p:spPr/>
        <p:txBody>
          <a:bodyPr/>
          <a:lstStyle/>
          <a:p>
            <a:fld id="{2DB63FFE-F2BF-4EFB-9FA3-72223A62E1BC}" type="datetimeFigureOut">
              <a:rPr lang="zh-CN" altLang="en-US" smtClean="0"/>
              <a:t>2026/6/2</a:t>
            </a:fld>
            <a:endParaRPr lang="zh-CN" altLang="en-US"/>
          </a:p>
        </p:txBody>
      </p:sp>
      <p:sp>
        <p:nvSpPr>
          <p:cNvPr id="4" name="页脚占位符 3">
            <a:extLst>
              <a:ext uri="{FF2B5EF4-FFF2-40B4-BE49-F238E27FC236}">
                <a16:creationId xmlns:a16="http://schemas.microsoft.com/office/drawing/2014/main" id="{0582CC7A-78A0-A108-265E-8D19C5AE8B66}"/>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2A310EF0-17B1-7B38-5551-7ECF0F848FBD}"/>
              </a:ext>
            </a:extLst>
          </p:cNvPr>
          <p:cNvSpPr>
            <a:spLocks noGrp="1"/>
          </p:cNvSpPr>
          <p:nvPr>
            <p:ph type="sldNum" sz="quarter" idx="12"/>
          </p:nvPr>
        </p:nvSpPr>
        <p:spPr/>
        <p:txBody>
          <a:bodyPr/>
          <a:lstStyle/>
          <a:p>
            <a:fld id="{B4C5A55A-FABD-4190-A584-87BA0DC20760}" type="slidenum">
              <a:rPr lang="zh-CN" altLang="en-US" smtClean="0"/>
              <a:t>‹#›</a:t>
            </a:fld>
            <a:endParaRPr lang="zh-CN" altLang="en-US"/>
          </a:p>
        </p:txBody>
      </p:sp>
    </p:spTree>
    <p:extLst>
      <p:ext uri="{BB962C8B-B14F-4D97-AF65-F5344CB8AC3E}">
        <p14:creationId xmlns:p14="http://schemas.microsoft.com/office/powerpoint/2010/main" val="1249440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D0E2BBE5-5CD0-CD9D-F876-4D4700418451}"/>
              </a:ext>
            </a:extLst>
          </p:cNvPr>
          <p:cNvSpPr>
            <a:spLocks noGrp="1"/>
          </p:cNvSpPr>
          <p:nvPr>
            <p:ph type="dt" sz="half" idx="10"/>
          </p:nvPr>
        </p:nvSpPr>
        <p:spPr/>
        <p:txBody>
          <a:bodyPr/>
          <a:lstStyle/>
          <a:p>
            <a:fld id="{2DB63FFE-F2BF-4EFB-9FA3-72223A62E1BC}" type="datetimeFigureOut">
              <a:rPr lang="zh-CN" altLang="en-US" smtClean="0"/>
              <a:t>2026/6/2</a:t>
            </a:fld>
            <a:endParaRPr lang="zh-CN" altLang="en-US"/>
          </a:p>
        </p:txBody>
      </p:sp>
      <p:sp>
        <p:nvSpPr>
          <p:cNvPr id="3" name="页脚占位符 2">
            <a:extLst>
              <a:ext uri="{FF2B5EF4-FFF2-40B4-BE49-F238E27FC236}">
                <a16:creationId xmlns:a16="http://schemas.microsoft.com/office/drawing/2014/main" id="{31AA1BAF-6650-0DF2-3F36-658452371A07}"/>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187C1798-EE69-43C8-0A1C-4A9B0407B8BE}"/>
              </a:ext>
            </a:extLst>
          </p:cNvPr>
          <p:cNvSpPr>
            <a:spLocks noGrp="1"/>
          </p:cNvSpPr>
          <p:nvPr>
            <p:ph type="sldNum" sz="quarter" idx="12"/>
          </p:nvPr>
        </p:nvSpPr>
        <p:spPr/>
        <p:txBody>
          <a:bodyPr/>
          <a:lstStyle/>
          <a:p>
            <a:fld id="{B4C5A55A-FABD-4190-A584-87BA0DC20760}" type="slidenum">
              <a:rPr lang="zh-CN" altLang="en-US" smtClean="0"/>
              <a:t>‹#›</a:t>
            </a:fld>
            <a:endParaRPr lang="zh-CN" altLang="en-US"/>
          </a:p>
        </p:txBody>
      </p:sp>
    </p:spTree>
    <p:extLst>
      <p:ext uri="{BB962C8B-B14F-4D97-AF65-F5344CB8AC3E}">
        <p14:creationId xmlns:p14="http://schemas.microsoft.com/office/powerpoint/2010/main" val="576350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6D0FD32-7AD7-4233-CF50-1831FB28F2AB}"/>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39157633-D78E-EE6E-F14E-5894BB0323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3C05E0AA-ED77-9C29-0222-FF8055D7D4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A877F2B5-89D2-FD4A-BFFC-1E652905CA37}"/>
              </a:ext>
            </a:extLst>
          </p:cNvPr>
          <p:cNvSpPr>
            <a:spLocks noGrp="1"/>
          </p:cNvSpPr>
          <p:nvPr>
            <p:ph type="dt" sz="half" idx="10"/>
          </p:nvPr>
        </p:nvSpPr>
        <p:spPr/>
        <p:txBody>
          <a:bodyPr/>
          <a:lstStyle/>
          <a:p>
            <a:fld id="{2DB63FFE-F2BF-4EFB-9FA3-72223A62E1BC}" type="datetimeFigureOut">
              <a:rPr lang="zh-CN" altLang="en-US" smtClean="0"/>
              <a:t>2026/6/2</a:t>
            </a:fld>
            <a:endParaRPr lang="zh-CN" altLang="en-US"/>
          </a:p>
        </p:txBody>
      </p:sp>
      <p:sp>
        <p:nvSpPr>
          <p:cNvPr id="6" name="页脚占位符 5">
            <a:extLst>
              <a:ext uri="{FF2B5EF4-FFF2-40B4-BE49-F238E27FC236}">
                <a16:creationId xmlns:a16="http://schemas.microsoft.com/office/drawing/2014/main" id="{DB0AEFD1-E278-F934-A437-88701BFE40BE}"/>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C0C7E29A-C846-BA55-4C80-A1F70B42A391}"/>
              </a:ext>
            </a:extLst>
          </p:cNvPr>
          <p:cNvSpPr>
            <a:spLocks noGrp="1"/>
          </p:cNvSpPr>
          <p:nvPr>
            <p:ph type="sldNum" sz="quarter" idx="12"/>
          </p:nvPr>
        </p:nvSpPr>
        <p:spPr/>
        <p:txBody>
          <a:bodyPr/>
          <a:lstStyle/>
          <a:p>
            <a:fld id="{B4C5A55A-FABD-4190-A584-87BA0DC20760}" type="slidenum">
              <a:rPr lang="zh-CN" altLang="en-US" smtClean="0"/>
              <a:t>‹#›</a:t>
            </a:fld>
            <a:endParaRPr lang="zh-CN" altLang="en-US"/>
          </a:p>
        </p:txBody>
      </p:sp>
    </p:spTree>
    <p:extLst>
      <p:ext uri="{BB962C8B-B14F-4D97-AF65-F5344CB8AC3E}">
        <p14:creationId xmlns:p14="http://schemas.microsoft.com/office/powerpoint/2010/main" val="88037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F8D2697-16CC-F910-CCE4-4790DA6BC754}"/>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6B0E02EA-4269-CC71-CF00-14E7D04010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44A7D746-5F12-9CF8-18DD-6F9C64B062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C32B8B51-0070-C5D5-D400-58A811F36F3C}"/>
              </a:ext>
            </a:extLst>
          </p:cNvPr>
          <p:cNvSpPr>
            <a:spLocks noGrp="1"/>
          </p:cNvSpPr>
          <p:nvPr>
            <p:ph type="dt" sz="half" idx="10"/>
          </p:nvPr>
        </p:nvSpPr>
        <p:spPr/>
        <p:txBody>
          <a:bodyPr/>
          <a:lstStyle/>
          <a:p>
            <a:fld id="{2DB63FFE-F2BF-4EFB-9FA3-72223A62E1BC}" type="datetimeFigureOut">
              <a:rPr lang="zh-CN" altLang="en-US" smtClean="0"/>
              <a:t>2026/6/2</a:t>
            </a:fld>
            <a:endParaRPr lang="zh-CN" altLang="en-US"/>
          </a:p>
        </p:txBody>
      </p:sp>
      <p:sp>
        <p:nvSpPr>
          <p:cNvPr id="6" name="页脚占位符 5">
            <a:extLst>
              <a:ext uri="{FF2B5EF4-FFF2-40B4-BE49-F238E27FC236}">
                <a16:creationId xmlns:a16="http://schemas.microsoft.com/office/drawing/2014/main" id="{F993A648-75A8-C389-40E8-8F64D37C3302}"/>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A37B988E-56AF-8466-9C51-10D3BDAEE755}"/>
              </a:ext>
            </a:extLst>
          </p:cNvPr>
          <p:cNvSpPr>
            <a:spLocks noGrp="1"/>
          </p:cNvSpPr>
          <p:nvPr>
            <p:ph type="sldNum" sz="quarter" idx="12"/>
          </p:nvPr>
        </p:nvSpPr>
        <p:spPr/>
        <p:txBody>
          <a:bodyPr/>
          <a:lstStyle/>
          <a:p>
            <a:fld id="{B4C5A55A-FABD-4190-A584-87BA0DC20760}" type="slidenum">
              <a:rPr lang="zh-CN" altLang="en-US" smtClean="0"/>
              <a:t>‹#›</a:t>
            </a:fld>
            <a:endParaRPr lang="zh-CN" altLang="en-US"/>
          </a:p>
        </p:txBody>
      </p:sp>
    </p:spTree>
    <p:extLst>
      <p:ext uri="{BB962C8B-B14F-4D97-AF65-F5344CB8AC3E}">
        <p14:creationId xmlns:p14="http://schemas.microsoft.com/office/powerpoint/2010/main" val="796513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9E792EEB-FA50-E532-E457-35F4FA4551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64C6B538-8D62-BA7D-7403-C5785D92FC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269915DF-1FAC-C51C-E2F0-8C5BEF17FD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DB63FFE-F2BF-4EFB-9FA3-72223A62E1BC}" type="datetimeFigureOut">
              <a:rPr lang="zh-CN" altLang="en-US" smtClean="0"/>
              <a:t>2026/6/2</a:t>
            </a:fld>
            <a:endParaRPr lang="zh-CN" altLang="en-US"/>
          </a:p>
        </p:txBody>
      </p:sp>
      <p:sp>
        <p:nvSpPr>
          <p:cNvPr id="5" name="页脚占位符 4">
            <a:extLst>
              <a:ext uri="{FF2B5EF4-FFF2-40B4-BE49-F238E27FC236}">
                <a16:creationId xmlns:a16="http://schemas.microsoft.com/office/drawing/2014/main" id="{0F2791BE-86ED-3DD7-A0AD-9C28086358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zh-CN" altLang="en-US"/>
          </a:p>
        </p:txBody>
      </p:sp>
      <p:sp>
        <p:nvSpPr>
          <p:cNvPr id="6" name="灯片编号占位符 5">
            <a:extLst>
              <a:ext uri="{FF2B5EF4-FFF2-40B4-BE49-F238E27FC236}">
                <a16:creationId xmlns:a16="http://schemas.microsoft.com/office/drawing/2014/main" id="{C78DBB1E-809C-CB6C-D3A3-3DFC4412A9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4C5A55A-FABD-4190-A584-87BA0DC20760}" type="slidenum">
              <a:rPr lang="zh-CN" altLang="en-US" smtClean="0"/>
              <a:t>‹#›</a:t>
            </a:fld>
            <a:endParaRPr lang="zh-CN" altLang="en-US"/>
          </a:p>
        </p:txBody>
      </p:sp>
    </p:spTree>
    <p:extLst>
      <p:ext uri="{BB962C8B-B14F-4D97-AF65-F5344CB8AC3E}">
        <p14:creationId xmlns:p14="http://schemas.microsoft.com/office/powerpoint/2010/main" val="24287692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file:///G:\Hermes-USB-Portable-main\data\scripts\ahjingce_images\you2.jpg"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file:///G:\Hermes-USB-Portable-main\data\scripts\ahjingce_images\gas4.jpg"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file:///G:\Hermes-USB-Portable-main\data\scripts\ahjingce_images\plaque.jpg"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file:///G:\Hermes-USB-Portable-main\data\scripts\ahjingce_images\zs1.jpg"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file:///G:\Hermes-USB-Portable-main\data\scripts\ahjingce_images\station_master.jpg"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file:///G:\Hermes-USB-Portable-main\data\scripts\ahjingce_images\shui2.png" TargetMode="External"/><Relationship Id="rId7" Type="http://schemas.openxmlformats.org/officeDocument/2006/relationships/image" Target="file:///G:\Hermes-USB-Portable-main\data\scripts\ahjingce_images\gas3.jpg" TargetMode="External"/><Relationship Id="rId2" Type="http://schemas.openxmlformats.org/officeDocument/2006/relationships/image" Target="file:///G:\Hermes-USB-Portable-main\data\scripts\ahjingce_images\shui1.jpg" TargetMode="External"/><Relationship Id="rId1" Type="http://schemas.openxmlformats.org/officeDocument/2006/relationships/slideLayout" Target="../slideLayouts/slideLayout7.xml"/><Relationship Id="rId6" Type="http://schemas.openxmlformats.org/officeDocument/2006/relationships/image" Target="file:///G:\Hermes-USB-Portable-main\data\scripts\ahjingce_images\you3.png" TargetMode="External"/><Relationship Id="rId5" Type="http://schemas.openxmlformats.org/officeDocument/2006/relationships/image" Target="file:///G:\Hermes-USB-Portable-main\data\scripts\ahjingce_images\you2.jpg" TargetMode="External"/><Relationship Id="rId4" Type="http://schemas.openxmlformats.org/officeDocument/2006/relationships/image" Target="file:///G:\Hermes-USB-Portable-main\data\scripts\ahjingce_images\you1.jpg"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file:///G:\Hermes-USB-Portable-main\data\scripts\ahjingce_images\shui1.jpg"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file:///G:\Hermes-USB-Portable-main\data\scripts\ahjingce_images\shui2_full.png"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file:///G:\Hermes-USB-Portable-main\data\scripts\ahjingce_images\you1.jpg"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321F546A-0FA2-E582-71B6-D45376168F0C}"/>
              </a:ext>
            </a:extLst>
          </p:cNvPr>
          <p:cNvSpPr/>
          <p:nvPr/>
        </p:nvSpPr>
        <p:spPr>
          <a:xfrm>
            <a:off x="0" y="0"/>
            <a:ext cx="12192000" cy="685800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a:extLst>
              <a:ext uri="{FF2B5EF4-FFF2-40B4-BE49-F238E27FC236}">
                <a16:creationId xmlns:a16="http://schemas.microsoft.com/office/drawing/2014/main" id="{6022604E-D3A8-7A86-AD4C-E8C36316E4CA}"/>
              </a:ext>
            </a:extLst>
          </p:cNvPr>
          <p:cNvSpPr txBox="1"/>
          <p:nvPr/>
        </p:nvSpPr>
        <p:spPr>
          <a:xfrm>
            <a:off x="457200" y="1645920"/>
            <a:ext cx="8229600" cy="769441"/>
          </a:xfrm>
          <a:prstGeom prst="rect">
            <a:avLst/>
          </a:prstGeom>
          <a:noFill/>
        </p:spPr>
        <p:txBody>
          <a:bodyPr vert="horz" wrap="square" rtlCol="0">
            <a:spAutoFit/>
          </a:bodyPr>
          <a:lstStyle/>
          <a:p>
            <a:pPr algn="ctr"/>
            <a:r>
              <a:rPr lang="zh-CN" altLang="en-US" sz="4400" b="1">
                <a:solidFill>
                  <a:srgbClr val="FFFFFF"/>
                </a:solidFill>
              </a:rPr>
              <a:t>安徽精测流量仪表检定站</a:t>
            </a:r>
          </a:p>
        </p:txBody>
      </p:sp>
      <p:sp>
        <p:nvSpPr>
          <p:cNvPr id="4" name="文本框 3">
            <a:extLst>
              <a:ext uri="{FF2B5EF4-FFF2-40B4-BE49-F238E27FC236}">
                <a16:creationId xmlns:a16="http://schemas.microsoft.com/office/drawing/2014/main" id="{CC153428-3958-6620-56D6-5816BD526625}"/>
              </a:ext>
            </a:extLst>
          </p:cNvPr>
          <p:cNvSpPr txBox="1"/>
          <p:nvPr/>
        </p:nvSpPr>
        <p:spPr>
          <a:xfrm>
            <a:off x="457200" y="2926080"/>
            <a:ext cx="8229600" cy="523220"/>
          </a:xfrm>
          <a:prstGeom prst="rect">
            <a:avLst/>
          </a:prstGeom>
          <a:noFill/>
        </p:spPr>
        <p:txBody>
          <a:bodyPr vert="horz" wrap="square" rtlCol="0">
            <a:spAutoFit/>
          </a:bodyPr>
          <a:lstStyle/>
          <a:p>
            <a:pPr algn="ctr"/>
            <a:r>
              <a:rPr lang="zh-CN" altLang="en-US" sz="2800">
                <a:solidFill>
                  <a:srgbClr val="FFFFFF"/>
                </a:solidFill>
              </a:rPr>
              <a:t>专业 </a:t>
            </a:r>
            <a:r>
              <a:rPr lang="en-US" altLang="zh-CN" sz="2800">
                <a:solidFill>
                  <a:srgbClr val="FFFFFF"/>
                </a:solidFill>
              </a:rPr>
              <a:t>· </a:t>
            </a:r>
            <a:r>
              <a:rPr lang="zh-CN" altLang="en-US" sz="2800">
                <a:solidFill>
                  <a:srgbClr val="FFFFFF"/>
                </a:solidFill>
              </a:rPr>
              <a:t>精准 </a:t>
            </a:r>
            <a:r>
              <a:rPr lang="en-US" altLang="zh-CN" sz="2800">
                <a:solidFill>
                  <a:srgbClr val="FFFFFF"/>
                </a:solidFill>
              </a:rPr>
              <a:t>· </a:t>
            </a:r>
            <a:r>
              <a:rPr lang="zh-CN" altLang="en-US" sz="2800">
                <a:solidFill>
                  <a:srgbClr val="FFFFFF"/>
                </a:solidFill>
              </a:rPr>
              <a:t>公正 </a:t>
            </a:r>
            <a:r>
              <a:rPr lang="en-US" altLang="zh-CN" sz="2800">
                <a:solidFill>
                  <a:srgbClr val="FFFFFF"/>
                </a:solidFill>
              </a:rPr>
              <a:t>· </a:t>
            </a:r>
            <a:r>
              <a:rPr lang="zh-CN" altLang="en-US" sz="2800">
                <a:solidFill>
                  <a:srgbClr val="FFFFFF"/>
                </a:solidFill>
              </a:rPr>
              <a:t>高效</a:t>
            </a:r>
          </a:p>
        </p:txBody>
      </p:sp>
      <p:sp>
        <p:nvSpPr>
          <p:cNvPr id="5" name="文本框 4">
            <a:extLst>
              <a:ext uri="{FF2B5EF4-FFF2-40B4-BE49-F238E27FC236}">
                <a16:creationId xmlns:a16="http://schemas.microsoft.com/office/drawing/2014/main" id="{A79BA359-E8A7-B5A5-97B5-3BC5B081B7EB}"/>
              </a:ext>
            </a:extLst>
          </p:cNvPr>
          <p:cNvSpPr txBox="1"/>
          <p:nvPr/>
        </p:nvSpPr>
        <p:spPr>
          <a:xfrm>
            <a:off x="457200" y="3840480"/>
            <a:ext cx="8229600" cy="369332"/>
          </a:xfrm>
          <a:prstGeom prst="rect">
            <a:avLst/>
          </a:prstGeom>
          <a:noFill/>
        </p:spPr>
        <p:txBody>
          <a:bodyPr vert="horz" wrap="square" rtlCol="0">
            <a:spAutoFit/>
          </a:bodyPr>
          <a:lstStyle/>
          <a:p>
            <a:pPr algn="ctr"/>
            <a:r>
              <a:rPr lang="zh-CN" altLang="en-US">
                <a:solidFill>
                  <a:srgbClr val="FFFFFF"/>
                </a:solidFill>
              </a:rPr>
              <a:t>依法设立的流量仪表法定计量检定机构</a:t>
            </a:r>
          </a:p>
        </p:txBody>
      </p:sp>
      <p:sp>
        <p:nvSpPr>
          <p:cNvPr id="6" name="矩形 5">
            <a:extLst>
              <a:ext uri="{FF2B5EF4-FFF2-40B4-BE49-F238E27FC236}">
                <a16:creationId xmlns:a16="http://schemas.microsoft.com/office/drawing/2014/main" id="{ED942013-4A5F-5803-ACDB-BC71B9A5AFA4}"/>
              </a:ext>
            </a:extLst>
          </p:cNvPr>
          <p:cNvSpPr/>
          <p:nvPr/>
        </p:nvSpPr>
        <p:spPr>
          <a:xfrm>
            <a:off x="0" y="6035040"/>
            <a:ext cx="12192000" cy="822960"/>
          </a:xfrm>
          <a:prstGeom prst="rect">
            <a:avLst/>
          </a:prstGeom>
          <a:solidFill>
            <a:srgbClr val="0096C8"/>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a:extLst>
              <a:ext uri="{FF2B5EF4-FFF2-40B4-BE49-F238E27FC236}">
                <a16:creationId xmlns:a16="http://schemas.microsoft.com/office/drawing/2014/main" id="{FC4B5D9E-0851-9861-C30B-C919D4C82A07}"/>
              </a:ext>
            </a:extLst>
          </p:cNvPr>
          <p:cNvSpPr txBox="1"/>
          <p:nvPr/>
        </p:nvSpPr>
        <p:spPr>
          <a:xfrm>
            <a:off x="0" y="6217920"/>
            <a:ext cx="12192000" cy="338554"/>
          </a:xfrm>
          <a:prstGeom prst="rect">
            <a:avLst/>
          </a:prstGeom>
          <a:noFill/>
        </p:spPr>
        <p:txBody>
          <a:bodyPr vert="horz" wrap="square" rtlCol="0">
            <a:spAutoFit/>
          </a:bodyPr>
          <a:lstStyle/>
          <a:p>
            <a:pPr algn="ctr"/>
            <a:r>
              <a:rPr lang="en-US" altLang="zh-CN" sz="1600">
                <a:solidFill>
                  <a:srgbClr val="FFFFFF"/>
                </a:solidFill>
              </a:rPr>
              <a:t>www.ahjingce.com</a:t>
            </a:r>
            <a:endParaRPr lang="zh-CN" altLang="en-US" sz="1600">
              <a:solidFill>
                <a:srgbClr val="FFFFFF"/>
              </a:solidFill>
            </a:endParaRPr>
          </a:p>
        </p:txBody>
      </p:sp>
    </p:spTree>
    <p:extLst>
      <p:ext uri="{BB962C8B-B14F-4D97-AF65-F5344CB8AC3E}">
        <p14:creationId xmlns:p14="http://schemas.microsoft.com/office/powerpoint/2010/main" val="26821883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FCE3C6DB-6E7F-6714-5D0E-D89BAA6833EF}"/>
              </a:ext>
            </a:extLst>
          </p:cNvPr>
          <p:cNvSpPr/>
          <p:nvPr/>
        </p:nvSpPr>
        <p:spPr>
          <a:xfrm>
            <a:off x="0" y="0"/>
            <a:ext cx="12192000" cy="109728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a:extLst>
              <a:ext uri="{FF2B5EF4-FFF2-40B4-BE49-F238E27FC236}">
                <a16:creationId xmlns:a16="http://schemas.microsoft.com/office/drawing/2014/main" id="{9C571B6D-3760-EDBB-0FE7-A99019EA8011}"/>
              </a:ext>
            </a:extLst>
          </p:cNvPr>
          <p:cNvSpPr txBox="1"/>
          <p:nvPr/>
        </p:nvSpPr>
        <p:spPr>
          <a:xfrm>
            <a:off x="457200" y="228600"/>
            <a:ext cx="8229600" cy="584775"/>
          </a:xfrm>
          <a:prstGeom prst="rect">
            <a:avLst/>
          </a:prstGeom>
          <a:noFill/>
        </p:spPr>
        <p:txBody>
          <a:bodyPr vert="horz" wrap="square" rtlCol="0">
            <a:spAutoFit/>
          </a:bodyPr>
          <a:lstStyle/>
          <a:p>
            <a:r>
              <a:rPr lang="zh-CN" altLang="en-US" sz="3200" b="1">
                <a:solidFill>
                  <a:srgbClr val="FFFFFF"/>
                </a:solidFill>
              </a:rPr>
              <a:t>油流量标准装置</a:t>
            </a:r>
            <a:r>
              <a:rPr lang="en-US" altLang="zh-CN" sz="3200" b="1">
                <a:solidFill>
                  <a:srgbClr val="FFFFFF"/>
                </a:solidFill>
              </a:rPr>
              <a:t>2</a:t>
            </a:r>
            <a:endParaRPr lang="zh-CN" altLang="en-US" sz="3200" b="1">
              <a:solidFill>
                <a:srgbClr val="FFFFFF"/>
              </a:solidFill>
            </a:endParaRPr>
          </a:p>
        </p:txBody>
      </p:sp>
      <p:pic>
        <p:nvPicPr>
          <p:cNvPr id="5" name="图片 4">
            <a:extLst>
              <a:ext uri="{FF2B5EF4-FFF2-40B4-BE49-F238E27FC236}">
                <a16:creationId xmlns:a16="http://schemas.microsoft.com/office/drawing/2014/main" id="{18914E22-B3B8-88ED-E1D2-60BFC525685C}"/>
              </a:ext>
            </a:extLst>
          </p:cNvPr>
          <p:cNvPicPr>
            <a:picLocks/>
          </p:cNvPicPr>
          <p:nvPr/>
        </p:nvPicPr>
        <p:blipFill>
          <a:blip r:link="rId2"/>
          <a:stretch>
            <a:fillRect/>
          </a:stretch>
        </p:blipFill>
        <p:spPr>
          <a:xfrm>
            <a:off x="457200" y="1280160"/>
            <a:ext cx="4114800" cy="2743200"/>
          </a:xfrm>
          <a:prstGeom prst="rect">
            <a:avLst/>
          </a:prstGeom>
        </p:spPr>
      </p:pic>
      <p:sp>
        <p:nvSpPr>
          <p:cNvPr id="6" name="文本框 5">
            <a:extLst>
              <a:ext uri="{FF2B5EF4-FFF2-40B4-BE49-F238E27FC236}">
                <a16:creationId xmlns:a16="http://schemas.microsoft.com/office/drawing/2014/main" id="{E19A6CAE-3721-FF61-AE9F-700F8D5E88D4}"/>
              </a:ext>
            </a:extLst>
          </p:cNvPr>
          <p:cNvSpPr txBox="1"/>
          <p:nvPr/>
        </p:nvSpPr>
        <p:spPr>
          <a:xfrm>
            <a:off x="4754880" y="1463040"/>
            <a:ext cx="4114800" cy="1138773"/>
          </a:xfrm>
          <a:prstGeom prst="rect">
            <a:avLst/>
          </a:prstGeom>
          <a:noFill/>
        </p:spPr>
        <p:txBody>
          <a:bodyPr vert="horz" wrap="square" rtlCol="0">
            <a:spAutoFit/>
          </a:bodyPr>
          <a:lstStyle/>
          <a:p>
            <a:r>
              <a:rPr lang="zh-CN" altLang="en-US" sz="1700">
                <a:solidFill>
                  <a:srgbClr val="404040"/>
                </a:solidFill>
              </a:rPr>
              <a:t>静态容积法油流量标准装置（第二套），适用于各类油品流量计的检定工作。采用高精度标准量器，保证检定结果的准确性和权威性。</a:t>
            </a:r>
          </a:p>
        </p:txBody>
      </p:sp>
      <p:sp>
        <p:nvSpPr>
          <p:cNvPr id="7" name="矩形 6">
            <a:extLst>
              <a:ext uri="{FF2B5EF4-FFF2-40B4-BE49-F238E27FC236}">
                <a16:creationId xmlns:a16="http://schemas.microsoft.com/office/drawing/2014/main" id="{708B0F10-3F29-63F2-3BE7-01F8AEF8B55D}"/>
              </a:ext>
            </a:extLst>
          </p:cNvPr>
          <p:cNvSpPr/>
          <p:nvPr/>
        </p:nvSpPr>
        <p:spPr>
          <a:xfrm>
            <a:off x="0" y="6035040"/>
            <a:ext cx="12192000" cy="82296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a:extLst>
              <a:ext uri="{FF2B5EF4-FFF2-40B4-BE49-F238E27FC236}">
                <a16:creationId xmlns:a16="http://schemas.microsoft.com/office/drawing/2014/main" id="{120B0F87-2B8E-722D-B3E6-B73A6E1B1FCD}"/>
              </a:ext>
            </a:extLst>
          </p:cNvPr>
          <p:cNvSpPr txBox="1"/>
          <p:nvPr/>
        </p:nvSpPr>
        <p:spPr>
          <a:xfrm>
            <a:off x="0" y="6217920"/>
            <a:ext cx="12192000" cy="276999"/>
          </a:xfrm>
          <a:prstGeom prst="rect">
            <a:avLst/>
          </a:prstGeom>
          <a:noFill/>
        </p:spPr>
        <p:txBody>
          <a:bodyPr vert="horz" wrap="square" rtlCol="0">
            <a:spAutoFit/>
          </a:bodyPr>
          <a:lstStyle/>
          <a:p>
            <a:pPr algn="ctr"/>
            <a:r>
              <a:rPr lang="zh-CN" altLang="en-US" sz="1200">
                <a:solidFill>
                  <a:srgbClr val="FFFFFF"/>
                </a:solidFill>
              </a:rPr>
              <a:t>科学公正 </a:t>
            </a:r>
            <a:r>
              <a:rPr lang="en-US" altLang="zh-CN" sz="1200">
                <a:solidFill>
                  <a:srgbClr val="FFFFFF"/>
                </a:solidFill>
              </a:rPr>
              <a:t>· </a:t>
            </a:r>
            <a:r>
              <a:rPr lang="zh-CN" altLang="en-US" sz="1200">
                <a:solidFill>
                  <a:srgbClr val="FFFFFF"/>
                </a:solidFill>
              </a:rPr>
              <a:t>精准可靠 </a:t>
            </a:r>
            <a:r>
              <a:rPr lang="en-US" altLang="zh-CN" sz="1200">
                <a:solidFill>
                  <a:srgbClr val="FFFFFF"/>
                </a:solidFill>
              </a:rPr>
              <a:t>| www.ahjingce.com</a:t>
            </a:r>
            <a:endParaRPr lang="zh-CN" altLang="en-US" sz="1200">
              <a:solidFill>
                <a:srgbClr val="FFFFFF"/>
              </a:solidFill>
            </a:endParaRPr>
          </a:p>
        </p:txBody>
      </p:sp>
    </p:spTree>
    <p:extLst>
      <p:ext uri="{BB962C8B-B14F-4D97-AF65-F5344CB8AC3E}">
        <p14:creationId xmlns:p14="http://schemas.microsoft.com/office/powerpoint/2010/main" val="2052445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9F5ABA1E-F81C-DE0B-01B2-D0F060D4EDD0}"/>
              </a:ext>
            </a:extLst>
          </p:cNvPr>
          <p:cNvSpPr/>
          <p:nvPr/>
        </p:nvSpPr>
        <p:spPr>
          <a:xfrm>
            <a:off x="0" y="0"/>
            <a:ext cx="12192000" cy="109728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a:extLst>
              <a:ext uri="{FF2B5EF4-FFF2-40B4-BE49-F238E27FC236}">
                <a16:creationId xmlns:a16="http://schemas.microsoft.com/office/drawing/2014/main" id="{37D70E13-437B-9740-93FE-6462F71DED26}"/>
              </a:ext>
            </a:extLst>
          </p:cNvPr>
          <p:cNvSpPr txBox="1"/>
          <p:nvPr/>
        </p:nvSpPr>
        <p:spPr>
          <a:xfrm>
            <a:off x="457200" y="228600"/>
            <a:ext cx="8229600" cy="584775"/>
          </a:xfrm>
          <a:prstGeom prst="rect">
            <a:avLst/>
          </a:prstGeom>
          <a:noFill/>
        </p:spPr>
        <p:txBody>
          <a:bodyPr vert="horz" wrap="square" rtlCol="0">
            <a:spAutoFit/>
          </a:bodyPr>
          <a:lstStyle/>
          <a:p>
            <a:r>
              <a:rPr lang="zh-CN" altLang="en-US" sz="3200" b="1">
                <a:solidFill>
                  <a:srgbClr val="FFFFFF"/>
                </a:solidFill>
              </a:rPr>
              <a:t>气体流量标准装置</a:t>
            </a:r>
          </a:p>
        </p:txBody>
      </p:sp>
      <p:pic>
        <p:nvPicPr>
          <p:cNvPr id="5" name="图片 4">
            <a:extLst>
              <a:ext uri="{FF2B5EF4-FFF2-40B4-BE49-F238E27FC236}">
                <a16:creationId xmlns:a16="http://schemas.microsoft.com/office/drawing/2014/main" id="{AD095CCE-BDD3-F40A-750F-68D07FEEA70F}"/>
              </a:ext>
            </a:extLst>
          </p:cNvPr>
          <p:cNvPicPr>
            <a:picLocks/>
          </p:cNvPicPr>
          <p:nvPr/>
        </p:nvPicPr>
        <p:blipFill>
          <a:blip r:link="rId2"/>
          <a:stretch>
            <a:fillRect/>
          </a:stretch>
        </p:blipFill>
        <p:spPr>
          <a:xfrm>
            <a:off x="457200" y="1280160"/>
            <a:ext cx="4114800" cy="2743200"/>
          </a:xfrm>
          <a:prstGeom prst="rect">
            <a:avLst/>
          </a:prstGeom>
        </p:spPr>
      </p:pic>
      <p:sp>
        <p:nvSpPr>
          <p:cNvPr id="6" name="文本框 5">
            <a:extLst>
              <a:ext uri="{FF2B5EF4-FFF2-40B4-BE49-F238E27FC236}">
                <a16:creationId xmlns:a16="http://schemas.microsoft.com/office/drawing/2014/main" id="{A82CA988-FB21-785E-1E2F-F179FD2050B3}"/>
              </a:ext>
            </a:extLst>
          </p:cNvPr>
          <p:cNvSpPr txBox="1"/>
          <p:nvPr/>
        </p:nvSpPr>
        <p:spPr>
          <a:xfrm>
            <a:off x="4754880" y="1463040"/>
            <a:ext cx="4114800" cy="1138773"/>
          </a:xfrm>
          <a:prstGeom prst="rect">
            <a:avLst/>
          </a:prstGeom>
          <a:noFill/>
        </p:spPr>
        <p:txBody>
          <a:bodyPr vert="horz" wrap="square" rtlCol="0">
            <a:spAutoFit/>
          </a:bodyPr>
          <a:lstStyle/>
          <a:p>
            <a:r>
              <a:rPr lang="zh-CN" altLang="en-US" sz="1700">
                <a:solidFill>
                  <a:srgbClr val="404040"/>
                </a:solidFill>
              </a:rPr>
              <a:t>气体流量标准装置，用于气体流量仪表的检定与校准。配备高精度气体流量标准装置，可对各类气体流量计进行精确检定，满足工业气体计量需求。</a:t>
            </a:r>
          </a:p>
        </p:txBody>
      </p:sp>
      <p:sp>
        <p:nvSpPr>
          <p:cNvPr id="7" name="矩形 6">
            <a:extLst>
              <a:ext uri="{FF2B5EF4-FFF2-40B4-BE49-F238E27FC236}">
                <a16:creationId xmlns:a16="http://schemas.microsoft.com/office/drawing/2014/main" id="{F120BC30-73C7-61FD-E81C-72C7EBFDE76D}"/>
              </a:ext>
            </a:extLst>
          </p:cNvPr>
          <p:cNvSpPr/>
          <p:nvPr/>
        </p:nvSpPr>
        <p:spPr>
          <a:xfrm>
            <a:off x="0" y="6035040"/>
            <a:ext cx="12192000" cy="82296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a:extLst>
              <a:ext uri="{FF2B5EF4-FFF2-40B4-BE49-F238E27FC236}">
                <a16:creationId xmlns:a16="http://schemas.microsoft.com/office/drawing/2014/main" id="{A6ACD285-6D4A-2487-3066-B4751A28CB77}"/>
              </a:ext>
            </a:extLst>
          </p:cNvPr>
          <p:cNvSpPr txBox="1"/>
          <p:nvPr/>
        </p:nvSpPr>
        <p:spPr>
          <a:xfrm>
            <a:off x="0" y="6217920"/>
            <a:ext cx="12192000" cy="276999"/>
          </a:xfrm>
          <a:prstGeom prst="rect">
            <a:avLst/>
          </a:prstGeom>
          <a:noFill/>
        </p:spPr>
        <p:txBody>
          <a:bodyPr vert="horz" wrap="square" rtlCol="0">
            <a:spAutoFit/>
          </a:bodyPr>
          <a:lstStyle/>
          <a:p>
            <a:pPr algn="ctr"/>
            <a:r>
              <a:rPr lang="zh-CN" altLang="en-US" sz="1200">
                <a:solidFill>
                  <a:srgbClr val="FFFFFF"/>
                </a:solidFill>
              </a:rPr>
              <a:t>科学公正 </a:t>
            </a:r>
            <a:r>
              <a:rPr lang="en-US" altLang="zh-CN" sz="1200">
                <a:solidFill>
                  <a:srgbClr val="FFFFFF"/>
                </a:solidFill>
              </a:rPr>
              <a:t>· </a:t>
            </a:r>
            <a:r>
              <a:rPr lang="zh-CN" altLang="en-US" sz="1200">
                <a:solidFill>
                  <a:srgbClr val="FFFFFF"/>
                </a:solidFill>
              </a:rPr>
              <a:t>精准可靠 </a:t>
            </a:r>
            <a:r>
              <a:rPr lang="en-US" altLang="zh-CN" sz="1200">
                <a:solidFill>
                  <a:srgbClr val="FFFFFF"/>
                </a:solidFill>
              </a:rPr>
              <a:t>| www.ahjingce.com</a:t>
            </a:r>
            <a:endParaRPr lang="zh-CN" altLang="en-US" sz="1200">
              <a:solidFill>
                <a:srgbClr val="FFFFFF"/>
              </a:solidFill>
            </a:endParaRPr>
          </a:p>
        </p:txBody>
      </p:sp>
    </p:spTree>
    <p:extLst>
      <p:ext uri="{BB962C8B-B14F-4D97-AF65-F5344CB8AC3E}">
        <p14:creationId xmlns:p14="http://schemas.microsoft.com/office/powerpoint/2010/main" val="38054005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9F5EF72F-DB11-1DCE-4145-36B5FB64FBCB}"/>
              </a:ext>
            </a:extLst>
          </p:cNvPr>
          <p:cNvSpPr/>
          <p:nvPr/>
        </p:nvSpPr>
        <p:spPr>
          <a:xfrm>
            <a:off x="0" y="0"/>
            <a:ext cx="12192000" cy="109728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a:extLst>
              <a:ext uri="{FF2B5EF4-FFF2-40B4-BE49-F238E27FC236}">
                <a16:creationId xmlns:a16="http://schemas.microsoft.com/office/drawing/2014/main" id="{B0CE4269-07EF-D895-16CE-B0D754C6A620}"/>
              </a:ext>
            </a:extLst>
          </p:cNvPr>
          <p:cNvSpPr txBox="1"/>
          <p:nvPr/>
        </p:nvSpPr>
        <p:spPr>
          <a:xfrm>
            <a:off x="457200" y="228600"/>
            <a:ext cx="8229600" cy="584775"/>
          </a:xfrm>
          <a:prstGeom prst="rect">
            <a:avLst/>
          </a:prstGeom>
          <a:noFill/>
        </p:spPr>
        <p:txBody>
          <a:bodyPr vert="horz" wrap="square" rtlCol="0">
            <a:spAutoFit/>
          </a:bodyPr>
          <a:lstStyle/>
          <a:p>
            <a:r>
              <a:rPr lang="zh-CN" altLang="en-US" sz="3200" b="1">
                <a:solidFill>
                  <a:srgbClr val="FFFFFF"/>
                </a:solidFill>
              </a:rPr>
              <a:t>检定站标牌</a:t>
            </a:r>
          </a:p>
        </p:txBody>
      </p:sp>
      <p:pic>
        <p:nvPicPr>
          <p:cNvPr id="5" name="图片 4">
            <a:extLst>
              <a:ext uri="{FF2B5EF4-FFF2-40B4-BE49-F238E27FC236}">
                <a16:creationId xmlns:a16="http://schemas.microsoft.com/office/drawing/2014/main" id="{DC2F1317-DE69-F33D-60C9-3E0FA89B590A}"/>
              </a:ext>
            </a:extLst>
          </p:cNvPr>
          <p:cNvPicPr>
            <a:picLocks/>
          </p:cNvPicPr>
          <p:nvPr/>
        </p:nvPicPr>
        <p:blipFill>
          <a:blip r:link="rId2"/>
          <a:stretch>
            <a:fillRect/>
          </a:stretch>
        </p:blipFill>
        <p:spPr>
          <a:xfrm>
            <a:off x="457200" y="1280160"/>
            <a:ext cx="4572000" cy="2926080"/>
          </a:xfrm>
          <a:prstGeom prst="rect">
            <a:avLst/>
          </a:prstGeom>
        </p:spPr>
      </p:pic>
      <p:sp>
        <p:nvSpPr>
          <p:cNvPr id="6" name="文本框 5">
            <a:extLst>
              <a:ext uri="{FF2B5EF4-FFF2-40B4-BE49-F238E27FC236}">
                <a16:creationId xmlns:a16="http://schemas.microsoft.com/office/drawing/2014/main" id="{C5D64D15-D1E3-CA8F-D5D5-BA31DB416FFC}"/>
              </a:ext>
            </a:extLst>
          </p:cNvPr>
          <p:cNvSpPr txBox="1"/>
          <p:nvPr/>
        </p:nvSpPr>
        <p:spPr>
          <a:xfrm>
            <a:off x="5212080" y="1463040"/>
            <a:ext cx="3657600" cy="1138773"/>
          </a:xfrm>
          <a:prstGeom prst="rect">
            <a:avLst/>
          </a:prstGeom>
          <a:noFill/>
        </p:spPr>
        <p:txBody>
          <a:bodyPr vert="horz" wrap="square" rtlCol="0">
            <a:spAutoFit/>
          </a:bodyPr>
          <a:lstStyle/>
          <a:p>
            <a:r>
              <a:rPr lang="zh-CN" altLang="en-US" sz="1700">
                <a:solidFill>
                  <a:srgbClr val="404040"/>
                </a:solidFill>
              </a:rPr>
              <a:t>安徽省精测流量仪表检定站是依法设立的流量仪表法定计量检定机构，标牌悬挂于站址醒目位置，公示计量检定资质信息。</a:t>
            </a:r>
          </a:p>
        </p:txBody>
      </p:sp>
      <p:sp>
        <p:nvSpPr>
          <p:cNvPr id="7" name="矩形 6">
            <a:extLst>
              <a:ext uri="{FF2B5EF4-FFF2-40B4-BE49-F238E27FC236}">
                <a16:creationId xmlns:a16="http://schemas.microsoft.com/office/drawing/2014/main" id="{411DAEE9-4748-0D8E-B518-157D2E612B18}"/>
              </a:ext>
            </a:extLst>
          </p:cNvPr>
          <p:cNvSpPr/>
          <p:nvPr/>
        </p:nvSpPr>
        <p:spPr>
          <a:xfrm>
            <a:off x="0" y="6035040"/>
            <a:ext cx="12192000" cy="82296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a:extLst>
              <a:ext uri="{FF2B5EF4-FFF2-40B4-BE49-F238E27FC236}">
                <a16:creationId xmlns:a16="http://schemas.microsoft.com/office/drawing/2014/main" id="{F12E0AD1-5811-A11B-BF64-CA090476AD97}"/>
              </a:ext>
            </a:extLst>
          </p:cNvPr>
          <p:cNvSpPr txBox="1"/>
          <p:nvPr/>
        </p:nvSpPr>
        <p:spPr>
          <a:xfrm>
            <a:off x="0" y="6217920"/>
            <a:ext cx="12192000" cy="276999"/>
          </a:xfrm>
          <a:prstGeom prst="rect">
            <a:avLst/>
          </a:prstGeom>
          <a:noFill/>
        </p:spPr>
        <p:txBody>
          <a:bodyPr vert="horz" wrap="square" rtlCol="0">
            <a:spAutoFit/>
          </a:bodyPr>
          <a:lstStyle/>
          <a:p>
            <a:pPr algn="ctr"/>
            <a:r>
              <a:rPr lang="zh-CN" altLang="en-US" sz="1200">
                <a:solidFill>
                  <a:srgbClr val="FFFFFF"/>
                </a:solidFill>
              </a:rPr>
              <a:t>科学公正 </a:t>
            </a:r>
            <a:r>
              <a:rPr lang="en-US" altLang="zh-CN" sz="1200">
                <a:solidFill>
                  <a:srgbClr val="FFFFFF"/>
                </a:solidFill>
              </a:rPr>
              <a:t>· </a:t>
            </a:r>
            <a:r>
              <a:rPr lang="zh-CN" altLang="en-US" sz="1200">
                <a:solidFill>
                  <a:srgbClr val="FFFFFF"/>
                </a:solidFill>
              </a:rPr>
              <a:t>精准可靠 </a:t>
            </a:r>
            <a:r>
              <a:rPr lang="en-US" altLang="zh-CN" sz="1200">
                <a:solidFill>
                  <a:srgbClr val="FFFFFF"/>
                </a:solidFill>
              </a:rPr>
              <a:t>| www.ahjingce.com</a:t>
            </a:r>
            <a:endParaRPr lang="zh-CN" altLang="en-US" sz="1200">
              <a:solidFill>
                <a:srgbClr val="FFFFFF"/>
              </a:solidFill>
            </a:endParaRPr>
          </a:p>
        </p:txBody>
      </p:sp>
    </p:spTree>
    <p:extLst>
      <p:ext uri="{BB962C8B-B14F-4D97-AF65-F5344CB8AC3E}">
        <p14:creationId xmlns:p14="http://schemas.microsoft.com/office/powerpoint/2010/main" val="12653487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8284D07A-C579-FCBC-FDCD-136BFE11188F}"/>
              </a:ext>
            </a:extLst>
          </p:cNvPr>
          <p:cNvSpPr/>
          <p:nvPr/>
        </p:nvSpPr>
        <p:spPr>
          <a:xfrm>
            <a:off x="0" y="0"/>
            <a:ext cx="12192000" cy="109728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a:extLst>
              <a:ext uri="{FF2B5EF4-FFF2-40B4-BE49-F238E27FC236}">
                <a16:creationId xmlns:a16="http://schemas.microsoft.com/office/drawing/2014/main" id="{A861EFCB-8F03-FEA9-6771-7BE4C9294937}"/>
              </a:ext>
            </a:extLst>
          </p:cNvPr>
          <p:cNvSpPr txBox="1"/>
          <p:nvPr/>
        </p:nvSpPr>
        <p:spPr>
          <a:xfrm>
            <a:off x="457200" y="228600"/>
            <a:ext cx="8229600" cy="584775"/>
          </a:xfrm>
          <a:prstGeom prst="rect">
            <a:avLst/>
          </a:prstGeom>
          <a:noFill/>
        </p:spPr>
        <p:txBody>
          <a:bodyPr vert="horz" wrap="square" rtlCol="0">
            <a:spAutoFit/>
          </a:bodyPr>
          <a:lstStyle/>
          <a:p>
            <a:r>
              <a:rPr lang="zh-CN" altLang="en-US" sz="3200" b="1">
                <a:solidFill>
                  <a:srgbClr val="FFFFFF"/>
                </a:solidFill>
              </a:rPr>
              <a:t>联系我们</a:t>
            </a:r>
          </a:p>
        </p:txBody>
      </p:sp>
      <p:sp>
        <p:nvSpPr>
          <p:cNvPr id="4" name="矩形 3">
            <a:extLst>
              <a:ext uri="{FF2B5EF4-FFF2-40B4-BE49-F238E27FC236}">
                <a16:creationId xmlns:a16="http://schemas.microsoft.com/office/drawing/2014/main" id="{089F719B-5DEC-F173-FFCB-AEBBD4878707}"/>
              </a:ext>
            </a:extLst>
          </p:cNvPr>
          <p:cNvSpPr/>
          <p:nvPr/>
        </p:nvSpPr>
        <p:spPr>
          <a:xfrm>
            <a:off x="457200" y="1371600"/>
            <a:ext cx="2011680" cy="548640"/>
          </a:xfrm>
          <a:prstGeom prst="rect">
            <a:avLst/>
          </a:prstGeom>
          <a:solidFill>
            <a:srgbClr val="0070C0"/>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a:extLst>
              <a:ext uri="{FF2B5EF4-FFF2-40B4-BE49-F238E27FC236}">
                <a16:creationId xmlns:a16="http://schemas.microsoft.com/office/drawing/2014/main" id="{DBE7C81D-7DA3-9BAA-3C2D-E1DF8B9CA931}"/>
              </a:ext>
            </a:extLst>
          </p:cNvPr>
          <p:cNvSpPr txBox="1"/>
          <p:nvPr/>
        </p:nvSpPr>
        <p:spPr>
          <a:xfrm>
            <a:off x="457200" y="1444752"/>
            <a:ext cx="2011680" cy="338554"/>
          </a:xfrm>
          <a:prstGeom prst="rect">
            <a:avLst/>
          </a:prstGeom>
          <a:noFill/>
        </p:spPr>
        <p:txBody>
          <a:bodyPr vert="horz" wrap="square" rtlCol="0">
            <a:spAutoFit/>
          </a:bodyPr>
          <a:lstStyle/>
          <a:p>
            <a:pPr algn="ctr"/>
            <a:r>
              <a:rPr lang="zh-CN" altLang="en-US" sz="1600" b="1">
                <a:solidFill>
                  <a:srgbClr val="FFFFFF"/>
                </a:solidFill>
              </a:rPr>
              <a:t>地址</a:t>
            </a:r>
          </a:p>
        </p:txBody>
      </p:sp>
      <p:sp>
        <p:nvSpPr>
          <p:cNvPr id="6" name="文本框 5">
            <a:extLst>
              <a:ext uri="{FF2B5EF4-FFF2-40B4-BE49-F238E27FC236}">
                <a16:creationId xmlns:a16="http://schemas.microsoft.com/office/drawing/2014/main" id="{71FA3605-9B36-E640-70E2-8469DB896B29}"/>
              </a:ext>
            </a:extLst>
          </p:cNvPr>
          <p:cNvSpPr txBox="1"/>
          <p:nvPr/>
        </p:nvSpPr>
        <p:spPr>
          <a:xfrm>
            <a:off x="2651760" y="1444752"/>
            <a:ext cx="5943600" cy="338554"/>
          </a:xfrm>
          <a:prstGeom prst="rect">
            <a:avLst/>
          </a:prstGeom>
          <a:noFill/>
        </p:spPr>
        <p:txBody>
          <a:bodyPr vert="horz" wrap="square" rtlCol="0">
            <a:spAutoFit/>
          </a:bodyPr>
          <a:lstStyle/>
          <a:p>
            <a:r>
              <a:rPr lang="zh-CN" altLang="en-US" sz="1600">
                <a:solidFill>
                  <a:srgbClr val="404040"/>
                </a:solidFill>
              </a:rPr>
              <a:t>安徽省合肥市高新技术开发区科学大道</a:t>
            </a:r>
            <a:r>
              <a:rPr lang="en-US" altLang="zh-CN" sz="1600">
                <a:solidFill>
                  <a:srgbClr val="404040"/>
                </a:solidFill>
              </a:rPr>
              <a:t>75</a:t>
            </a:r>
            <a:r>
              <a:rPr lang="zh-CN" altLang="en-US" sz="1600">
                <a:solidFill>
                  <a:srgbClr val="404040"/>
                </a:solidFill>
              </a:rPr>
              <a:t>号</a:t>
            </a:r>
          </a:p>
        </p:txBody>
      </p:sp>
      <p:sp>
        <p:nvSpPr>
          <p:cNvPr id="7" name="矩形 6">
            <a:extLst>
              <a:ext uri="{FF2B5EF4-FFF2-40B4-BE49-F238E27FC236}">
                <a16:creationId xmlns:a16="http://schemas.microsoft.com/office/drawing/2014/main" id="{23732902-803D-A992-0065-EAF672CD70AC}"/>
              </a:ext>
            </a:extLst>
          </p:cNvPr>
          <p:cNvSpPr/>
          <p:nvPr/>
        </p:nvSpPr>
        <p:spPr>
          <a:xfrm>
            <a:off x="457200" y="2029968"/>
            <a:ext cx="2011680" cy="548640"/>
          </a:xfrm>
          <a:prstGeom prst="rect">
            <a:avLst/>
          </a:prstGeom>
          <a:solidFill>
            <a:srgbClr val="0070C0"/>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a:extLst>
              <a:ext uri="{FF2B5EF4-FFF2-40B4-BE49-F238E27FC236}">
                <a16:creationId xmlns:a16="http://schemas.microsoft.com/office/drawing/2014/main" id="{47B49348-6BA4-C58F-2E2B-A9B0B68E24C1}"/>
              </a:ext>
            </a:extLst>
          </p:cNvPr>
          <p:cNvSpPr txBox="1"/>
          <p:nvPr/>
        </p:nvSpPr>
        <p:spPr>
          <a:xfrm>
            <a:off x="457200" y="2103120"/>
            <a:ext cx="2011680" cy="338554"/>
          </a:xfrm>
          <a:prstGeom prst="rect">
            <a:avLst/>
          </a:prstGeom>
          <a:noFill/>
        </p:spPr>
        <p:txBody>
          <a:bodyPr vert="horz" wrap="square" rtlCol="0">
            <a:spAutoFit/>
          </a:bodyPr>
          <a:lstStyle/>
          <a:p>
            <a:pPr algn="ctr"/>
            <a:r>
              <a:rPr lang="zh-CN" altLang="en-US" sz="1600" b="1">
                <a:solidFill>
                  <a:srgbClr val="FFFFFF"/>
                </a:solidFill>
              </a:rPr>
              <a:t>邮编</a:t>
            </a:r>
          </a:p>
        </p:txBody>
      </p:sp>
      <p:sp>
        <p:nvSpPr>
          <p:cNvPr id="9" name="文本框 8">
            <a:extLst>
              <a:ext uri="{FF2B5EF4-FFF2-40B4-BE49-F238E27FC236}">
                <a16:creationId xmlns:a16="http://schemas.microsoft.com/office/drawing/2014/main" id="{D76925D5-8FF6-140C-3FCA-94DE834C3443}"/>
              </a:ext>
            </a:extLst>
          </p:cNvPr>
          <p:cNvSpPr txBox="1"/>
          <p:nvPr/>
        </p:nvSpPr>
        <p:spPr>
          <a:xfrm>
            <a:off x="2651760" y="2103120"/>
            <a:ext cx="5943600" cy="338554"/>
          </a:xfrm>
          <a:prstGeom prst="rect">
            <a:avLst/>
          </a:prstGeom>
          <a:noFill/>
        </p:spPr>
        <p:txBody>
          <a:bodyPr vert="horz" wrap="square" rtlCol="0">
            <a:spAutoFit/>
          </a:bodyPr>
          <a:lstStyle/>
          <a:p>
            <a:r>
              <a:rPr lang="en-US" altLang="zh-CN" sz="1600">
                <a:solidFill>
                  <a:srgbClr val="404040"/>
                </a:solidFill>
              </a:rPr>
              <a:t>230088</a:t>
            </a:r>
            <a:endParaRPr lang="zh-CN" altLang="en-US" sz="1600">
              <a:solidFill>
                <a:srgbClr val="404040"/>
              </a:solidFill>
            </a:endParaRPr>
          </a:p>
        </p:txBody>
      </p:sp>
      <p:sp>
        <p:nvSpPr>
          <p:cNvPr id="10" name="矩形 9">
            <a:extLst>
              <a:ext uri="{FF2B5EF4-FFF2-40B4-BE49-F238E27FC236}">
                <a16:creationId xmlns:a16="http://schemas.microsoft.com/office/drawing/2014/main" id="{5DD3E747-0FE2-7300-9C04-332955114503}"/>
              </a:ext>
            </a:extLst>
          </p:cNvPr>
          <p:cNvSpPr/>
          <p:nvPr/>
        </p:nvSpPr>
        <p:spPr>
          <a:xfrm>
            <a:off x="457200" y="2688336"/>
            <a:ext cx="2011680" cy="548640"/>
          </a:xfrm>
          <a:prstGeom prst="rect">
            <a:avLst/>
          </a:prstGeom>
          <a:solidFill>
            <a:srgbClr val="0070C0"/>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a:extLst>
              <a:ext uri="{FF2B5EF4-FFF2-40B4-BE49-F238E27FC236}">
                <a16:creationId xmlns:a16="http://schemas.microsoft.com/office/drawing/2014/main" id="{969FFF95-184B-EBE4-72B8-DF6B75F75F85}"/>
              </a:ext>
            </a:extLst>
          </p:cNvPr>
          <p:cNvSpPr txBox="1"/>
          <p:nvPr/>
        </p:nvSpPr>
        <p:spPr>
          <a:xfrm>
            <a:off x="457200" y="2761488"/>
            <a:ext cx="2011680" cy="338554"/>
          </a:xfrm>
          <a:prstGeom prst="rect">
            <a:avLst/>
          </a:prstGeom>
          <a:noFill/>
        </p:spPr>
        <p:txBody>
          <a:bodyPr vert="horz" wrap="square" rtlCol="0">
            <a:spAutoFit/>
          </a:bodyPr>
          <a:lstStyle/>
          <a:p>
            <a:pPr algn="ctr"/>
            <a:r>
              <a:rPr lang="zh-CN" altLang="en-US" sz="1600" b="1">
                <a:solidFill>
                  <a:srgbClr val="FFFFFF"/>
                </a:solidFill>
              </a:rPr>
              <a:t>联系人</a:t>
            </a:r>
          </a:p>
        </p:txBody>
      </p:sp>
      <p:sp>
        <p:nvSpPr>
          <p:cNvPr id="12" name="文本框 11">
            <a:extLst>
              <a:ext uri="{FF2B5EF4-FFF2-40B4-BE49-F238E27FC236}">
                <a16:creationId xmlns:a16="http://schemas.microsoft.com/office/drawing/2014/main" id="{22DA90E0-F9E5-B326-F129-B0B718DC0114}"/>
              </a:ext>
            </a:extLst>
          </p:cNvPr>
          <p:cNvSpPr txBox="1"/>
          <p:nvPr/>
        </p:nvSpPr>
        <p:spPr>
          <a:xfrm>
            <a:off x="2651760" y="2761488"/>
            <a:ext cx="5943600" cy="338554"/>
          </a:xfrm>
          <a:prstGeom prst="rect">
            <a:avLst/>
          </a:prstGeom>
          <a:noFill/>
        </p:spPr>
        <p:txBody>
          <a:bodyPr vert="horz" wrap="square" rtlCol="0">
            <a:spAutoFit/>
          </a:bodyPr>
          <a:lstStyle/>
          <a:p>
            <a:r>
              <a:rPr lang="zh-CN" altLang="en-US" sz="1600">
                <a:solidFill>
                  <a:srgbClr val="404040"/>
                </a:solidFill>
              </a:rPr>
              <a:t>刘杰（站长）</a:t>
            </a:r>
          </a:p>
        </p:txBody>
      </p:sp>
      <p:sp>
        <p:nvSpPr>
          <p:cNvPr id="13" name="矩形 12">
            <a:extLst>
              <a:ext uri="{FF2B5EF4-FFF2-40B4-BE49-F238E27FC236}">
                <a16:creationId xmlns:a16="http://schemas.microsoft.com/office/drawing/2014/main" id="{46BEBC3E-00D5-7C20-1F07-C558EBB606C2}"/>
              </a:ext>
            </a:extLst>
          </p:cNvPr>
          <p:cNvSpPr/>
          <p:nvPr/>
        </p:nvSpPr>
        <p:spPr>
          <a:xfrm>
            <a:off x="457200" y="3346704"/>
            <a:ext cx="2011680" cy="548640"/>
          </a:xfrm>
          <a:prstGeom prst="rect">
            <a:avLst/>
          </a:prstGeom>
          <a:solidFill>
            <a:srgbClr val="0070C0"/>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a:extLst>
              <a:ext uri="{FF2B5EF4-FFF2-40B4-BE49-F238E27FC236}">
                <a16:creationId xmlns:a16="http://schemas.microsoft.com/office/drawing/2014/main" id="{7FEF1ADF-B590-2977-7BCE-6F67A97CC604}"/>
              </a:ext>
            </a:extLst>
          </p:cNvPr>
          <p:cNvSpPr txBox="1"/>
          <p:nvPr/>
        </p:nvSpPr>
        <p:spPr>
          <a:xfrm>
            <a:off x="457200" y="3419856"/>
            <a:ext cx="2011680" cy="338554"/>
          </a:xfrm>
          <a:prstGeom prst="rect">
            <a:avLst/>
          </a:prstGeom>
          <a:noFill/>
        </p:spPr>
        <p:txBody>
          <a:bodyPr vert="horz" wrap="square" rtlCol="0">
            <a:spAutoFit/>
          </a:bodyPr>
          <a:lstStyle/>
          <a:p>
            <a:pPr algn="ctr"/>
            <a:r>
              <a:rPr lang="zh-CN" altLang="en-US" sz="1600" b="1">
                <a:solidFill>
                  <a:srgbClr val="FFFFFF"/>
                </a:solidFill>
              </a:rPr>
              <a:t>邮箱</a:t>
            </a:r>
          </a:p>
        </p:txBody>
      </p:sp>
      <p:sp>
        <p:nvSpPr>
          <p:cNvPr id="15" name="文本框 14">
            <a:extLst>
              <a:ext uri="{FF2B5EF4-FFF2-40B4-BE49-F238E27FC236}">
                <a16:creationId xmlns:a16="http://schemas.microsoft.com/office/drawing/2014/main" id="{F9C34A40-0FB4-BFE6-BE2F-9FD6142717E5}"/>
              </a:ext>
            </a:extLst>
          </p:cNvPr>
          <p:cNvSpPr txBox="1"/>
          <p:nvPr/>
        </p:nvSpPr>
        <p:spPr>
          <a:xfrm>
            <a:off x="2651760" y="3419856"/>
            <a:ext cx="5943600" cy="338554"/>
          </a:xfrm>
          <a:prstGeom prst="rect">
            <a:avLst/>
          </a:prstGeom>
          <a:noFill/>
        </p:spPr>
        <p:txBody>
          <a:bodyPr vert="horz" wrap="square" rtlCol="0">
            <a:spAutoFit/>
          </a:bodyPr>
          <a:lstStyle/>
          <a:p>
            <a:r>
              <a:rPr lang="en-US" altLang="zh-CN" sz="1600">
                <a:solidFill>
                  <a:srgbClr val="404040"/>
                </a:solidFill>
              </a:rPr>
              <a:t>liujie510@163.com</a:t>
            </a:r>
            <a:endParaRPr lang="zh-CN" altLang="en-US" sz="1600">
              <a:solidFill>
                <a:srgbClr val="404040"/>
              </a:solidFill>
            </a:endParaRPr>
          </a:p>
        </p:txBody>
      </p:sp>
      <p:sp>
        <p:nvSpPr>
          <p:cNvPr id="16" name="矩形 15">
            <a:extLst>
              <a:ext uri="{FF2B5EF4-FFF2-40B4-BE49-F238E27FC236}">
                <a16:creationId xmlns:a16="http://schemas.microsoft.com/office/drawing/2014/main" id="{B767648E-F7AA-4BBA-CF37-E07A7FB607B9}"/>
              </a:ext>
            </a:extLst>
          </p:cNvPr>
          <p:cNvSpPr/>
          <p:nvPr/>
        </p:nvSpPr>
        <p:spPr>
          <a:xfrm>
            <a:off x="457200" y="4005072"/>
            <a:ext cx="2011680" cy="548640"/>
          </a:xfrm>
          <a:prstGeom prst="rect">
            <a:avLst/>
          </a:prstGeom>
          <a:solidFill>
            <a:srgbClr val="0070C0"/>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a:extLst>
              <a:ext uri="{FF2B5EF4-FFF2-40B4-BE49-F238E27FC236}">
                <a16:creationId xmlns:a16="http://schemas.microsoft.com/office/drawing/2014/main" id="{54D31790-676B-D543-0A2D-0135E0CBA2E0}"/>
              </a:ext>
            </a:extLst>
          </p:cNvPr>
          <p:cNvSpPr txBox="1"/>
          <p:nvPr/>
        </p:nvSpPr>
        <p:spPr>
          <a:xfrm>
            <a:off x="457200" y="4078224"/>
            <a:ext cx="2011680" cy="338554"/>
          </a:xfrm>
          <a:prstGeom prst="rect">
            <a:avLst/>
          </a:prstGeom>
          <a:noFill/>
        </p:spPr>
        <p:txBody>
          <a:bodyPr vert="horz" wrap="square" rtlCol="0">
            <a:spAutoFit/>
          </a:bodyPr>
          <a:lstStyle/>
          <a:p>
            <a:pPr algn="ctr"/>
            <a:r>
              <a:rPr lang="zh-CN" altLang="en-US" sz="1600" b="1">
                <a:solidFill>
                  <a:srgbClr val="FFFFFF"/>
                </a:solidFill>
              </a:rPr>
              <a:t>网址</a:t>
            </a:r>
          </a:p>
        </p:txBody>
      </p:sp>
      <p:sp>
        <p:nvSpPr>
          <p:cNvPr id="18" name="文本框 17">
            <a:extLst>
              <a:ext uri="{FF2B5EF4-FFF2-40B4-BE49-F238E27FC236}">
                <a16:creationId xmlns:a16="http://schemas.microsoft.com/office/drawing/2014/main" id="{F8386E88-8C48-7BE0-6960-32C3B4B66E53}"/>
              </a:ext>
            </a:extLst>
          </p:cNvPr>
          <p:cNvSpPr txBox="1"/>
          <p:nvPr/>
        </p:nvSpPr>
        <p:spPr>
          <a:xfrm>
            <a:off x="2651760" y="4078224"/>
            <a:ext cx="5943600" cy="338554"/>
          </a:xfrm>
          <a:prstGeom prst="rect">
            <a:avLst/>
          </a:prstGeom>
          <a:noFill/>
        </p:spPr>
        <p:txBody>
          <a:bodyPr vert="horz" wrap="square" rtlCol="0">
            <a:spAutoFit/>
          </a:bodyPr>
          <a:lstStyle/>
          <a:p>
            <a:r>
              <a:rPr lang="en-US" altLang="zh-CN" sz="1600">
                <a:solidFill>
                  <a:srgbClr val="404040"/>
                </a:solidFill>
              </a:rPr>
              <a:t>www.ahjingce.com</a:t>
            </a:r>
            <a:endParaRPr lang="zh-CN" altLang="en-US" sz="1600">
              <a:solidFill>
                <a:srgbClr val="404040"/>
              </a:solidFill>
            </a:endParaRPr>
          </a:p>
        </p:txBody>
      </p:sp>
      <p:sp>
        <p:nvSpPr>
          <p:cNvPr id="19" name="矩形 18">
            <a:extLst>
              <a:ext uri="{FF2B5EF4-FFF2-40B4-BE49-F238E27FC236}">
                <a16:creationId xmlns:a16="http://schemas.microsoft.com/office/drawing/2014/main" id="{EBA602EF-8321-712B-7360-CB2728B08837}"/>
              </a:ext>
            </a:extLst>
          </p:cNvPr>
          <p:cNvSpPr/>
          <p:nvPr/>
        </p:nvSpPr>
        <p:spPr>
          <a:xfrm>
            <a:off x="457200" y="4663440"/>
            <a:ext cx="2011680" cy="548640"/>
          </a:xfrm>
          <a:prstGeom prst="rect">
            <a:avLst/>
          </a:prstGeom>
          <a:solidFill>
            <a:srgbClr val="0070C0"/>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文本框 19">
            <a:extLst>
              <a:ext uri="{FF2B5EF4-FFF2-40B4-BE49-F238E27FC236}">
                <a16:creationId xmlns:a16="http://schemas.microsoft.com/office/drawing/2014/main" id="{E4CAA696-237B-43A3-850F-3F38C86F902D}"/>
              </a:ext>
            </a:extLst>
          </p:cNvPr>
          <p:cNvSpPr txBox="1"/>
          <p:nvPr/>
        </p:nvSpPr>
        <p:spPr>
          <a:xfrm>
            <a:off x="457200" y="4736592"/>
            <a:ext cx="2011680" cy="338554"/>
          </a:xfrm>
          <a:prstGeom prst="rect">
            <a:avLst/>
          </a:prstGeom>
          <a:noFill/>
        </p:spPr>
        <p:txBody>
          <a:bodyPr vert="horz" wrap="square" rtlCol="0">
            <a:spAutoFit/>
          </a:bodyPr>
          <a:lstStyle/>
          <a:p>
            <a:pPr algn="ctr"/>
            <a:r>
              <a:rPr lang="zh-CN" altLang="en-US" sz="1600" b="1">
                <a:solidFill>
                  <a:srgbClr val="FFFFFF"/>
                </a:solidFill>
              </a:rPr>
              <a:t>资质</a:t>
            </a:r>
          </a:p>
        </p:txBody>
      </p:sp>
      <p:sp>
        <p:nvSpPr>
          <p:cNvPr id="21" name="文本框 20">
            <a:extLst>
              <a:ext uri="{FF2B5EF4-FFF2-40B4-BE49-F238E27FC236}">
                <a16:creationId xmlns:a16="http://schemas.microsoft.com/office/drawing/2014/main" id="{CBB1BC69-8022-283C-3510-028EEA397967}"/>
              </a:ext>
            </a:extLst>
          </p:cNvPr>
          <p:cNvSpPr txBox="1"/>
          <p:nvPr/>
        </p:nvSpPr>
        <p:spPr>
          <a:xfrm>
            <a:off x="2651760" y="4736592"/>
            <a:ext cx="5943600" cy="338554"/>
          </a:xfrm>
          <a:prstGeom prst="rect">
            <a:avLst/>
          </a:prstGeom>
          <a:noFill/>
        </p:spPr>
        <p:txBody>
          <a:bodyPr vert="horz" wrap="square" rtlCol="0">
            <a:spAutoFit/>
          </a:bodyPr>
          <a:lstStyle/>
          <a:p>
            <a:r>
              <a:rPr lang="zh-CN" altLang="en-US" sz="1600">
                <a:solidFill>
                  <a:srgbClr val="404040"/>
                </a:solidFill>
              </a:rPr>
              <a:t>计量授权证书号：（皖）法计（皖</a:t>
            </a:r>
            <a:r>
              <a:rPr lang="en-US" altLang="zh-CN" sz="1600">
                <a:solidFill>
                  <a:srgbClr val="404040"/>
                </a:solidFill>
              </a:rPr>
              <a:t>2016</a:t>
            </a:r>
            <a:r>
              <a:rPr lang="zh-CN" altLang="en-US" sz="1600">
                <a:solidFill>
                  <a:srgbClr val="404040"/>
                </a:solidFill>
              </a:rPr>
              <a:t>）</a:t>
            </a:r>
            <a:r>
              <a:rPr lang="en-US" altLang="zh-CN" sz="1600">
                <a:solidFill>
                  <a:srgbClr val="404040"/>
                </a:solidFill>
              </a:rPr>
              <a:t>1003</a:t>
            </a:r>
            <a:r>
              <a:rPr lang="zh-CN" altLang="en-US" sz="1600">
                <a:solidFill>
                  <a:srgbClr val="404040"/>
                </a:solidFill>
              </a:rPr>
              <a:t>号</a:t>
            </a:r>
          </a:p>
        </p:txBody>
      </p:sp>
      <p:sp>
        <p:nvSpPr>
          <p:cNvPr id="22" name="矩形 21">
            <a:extLst>
              <a:ext uri="{FF2B5EF4-FFF2-40B4-BE49-F238E27FC236}">
                <a16:creationId xmlns:a16="http://schemas.microsoft.com/office/drawing/2014/main" id="{33E6C100-0879-D156-E115-46D800F6247D}"/>
              </a:ext>
            </a:extLst>
          </p:cNvPr>
          <p:cNvSpPr/>
          <p:nvPr/>
        </p:nvSpPr>
        <p:spPr>
          <a:xfrm>
            <a:off x="457200" y="5321808"/>
            <a:ext cx="2011680" cy="548640"/>
          </a:xfrm>
          <a:prstGeom prst="rect">
            <a:avLst/>
          </a:prstGeom>
          <a:solidFill>
            <a:srgbClr val="0070C0"/>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文本框 22">
            <a:extLst>
              <a:ext uri="{FF2B5EF4-FFF2-40B4-BE49-F238E27FC236}">
                <a16:creationId xmlns:a16="http://schemas.microsoft.com/office/drawing/2014/main" id="{F4D5333D-7610-23EA-6F7F-1164C722344F}"/>
              </a:ext>
            </a:extLst>
          </p:cNvPr>
          <p:cNvSpPr txBox="1"/>
          <p:nvPr/>
        </p:nvSpPr>
        <p:spPr>
          <a:xfrm>
            <a:off x="457200" y="5394960"/>
            <a:ext cx="2011680" cy="338554"/>
          </a:xfrm>
          <a:prstGeom prst="rect">
            <a:avLst/>
          </a:prstGeom>
          <a:noFill/>
        </p:spPr>
        <p:txBody>
          <a:bodyPr vert="horz" wrap="square" rtlCol="0">
            <a:spAutoFit/>
          </a:bodyPr>
          <a:lstStyle/>
          <a:p>
            <a:pPr algn="ctr"/>
            <a:r>
              <a:rPr lang="zh-CN" altLang="en-US" sz="1600" b="1">
                <a:solidFill>
                  <a:srgbClr val="FFFFFF"/>
                </a:solidFill>
              </a:rPr>
              <a:t>质量方针</a:t>
            </a:r>
          </a:p>
        </p:txBody>
      </p:sp>
      <p:sp>
        <p:nvSpPr>
          <p:cNvPr id="24" name="文本框 23">
            <a:extLst>
              <a:ext uri="{FF2B5EF4-FFF2-40B4-BE49-F238E27FC236}">
                <a16:creationId xmlns:a16="http://schemas.microsoft.com/office/drawing/2014/main" id="{3F64E8CE-DE48-2733-36FB-6A4833079CF7}"/>
              </a:ext>
            </a:extLst>
          </p:cNvPr>
          <p:cNvSpPr txBox="1"/>
          <p:nvPr/>
        </p:nvSpPr>
        <p:spPr>
          <a:xfrm>
            <a:off x="2651760" y="5394960"/>
            <a:ext cx="5943600" cy="338554"/>
          </a:xfrm>
          <a:prstGeom prst="rect">
            <a:avLst/>
          </a:prstGeom>
          <a:noFill/>
        </p:spPr>
        <p:txBody>
          <a:bodyPr vert="horz" wrap="square" rtlCol="0">
            <a:spAutoFit/>
          </a:bodyPr>
          <a:lstStyle/>
          <a:p>
            <a:r>
              <a:rPr lang="zh-CN" altLang="en-US" sz="1600">
                <a:solidFill>
                  <a:srgbClr val="404040"/>
                </a:solidFill>
              </a:rPr>
              <a:t>科学、公正、准确、高效</a:t>
            </a:r>
          </a:p>
        </p:txBody>
      </p:sp>
      <p:sp>
        <p:nvSpPr>
          <p:cNvPr id="25" name="矩形 24">
            <a:extLst>
              <a:ext uri="{FF2B5EF4-FFF2-40B4-BE49-F238E27FC236}">
                <a16:creationId xmlns:a16="http://schemas.microsoft.com/office/drawing/2014/main" id="{B15657BF-C38D-11C6-E6BE-748D6E7F7046}"/>
              </a:ext>
            </a:extLst>
          </p:cNvPr>
          <p:cNvSpPr/>
          <p:nvPr/>
        </p:nvSpPr>
        <p:spPr>
          <a:xfrm>
            <a:off x="0" y="6035040"/>
            <a:ext cx="12192000" cy="82296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文本框 25">
            <a:extLst>
              <a:ext uri="{FF2B5EF4-FFF2-40B4-BE49-F238E27FC236}">
                <a16:creationId xmlns:a16="http://schemas.microsoft.com/office/drawing/2014/main" id="{52856E8F-782D-16E9-D3C8-C6075933F65A}"/>
              </a:ext>
            </a:extLst>
          </p:cNvPr>
          <p:cNvSpPr txBox="1"/>
          <p:nvPr/>
        </p:nvSpPr>
        <p:spPr>
          <a:xfrm>
            <a:off x="0" y="6217920"/>
            <a:ext cx="12192000" cy="276999"/>
          </a:xfrm>
          <a:prstGeom prst="rect">
            <a:avLst/>
          </a:prstGeom>
          <a:noFill/>
        </p:spPr>
        <p:txBody>
          <a:bodyPr vert="horz" wrap="square" rtlCol="0">
            <a:spAutoFit/>
          </a:bodyPr>
          <a:lstStyle/>
          <a:p>
            <a:pPr algn="ctr"/>
            <a:r>
              <a:rPr lang="zh-CN" altLang="en-US" sz="1200">
                <a:solidFill>
                  <a:srgbClr val="FFFFFF"/>
                </a:solidFill>
              </a:rPr>
              <a:t>欢迎您前来洽谈与指导！</a:t>
            </a:r>
          </a:p>
        </p:txBody>
      </p:sp>
    </p:spTree>
    <p:extLst>
      <p:ext uri="{BB962C8B-B14F-4D97-AF65-F5344CB8AC3E}">
        <p14:creationId xmlns:p14="http://schemas.microsoft.com/office/powerpoint/2010/main" val="91589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75C9AA12-7F32-7940-51C3-7CA1020790BB}"/>
              </a:ext>
            </a:extLst>
          </p:cNvPr>
          <p:cNvSpPr/>
          <p:nvPr/>
        </p:nvSpPr>
        <p:spPr>
          <a:xfrm>
            <a:off x="0" y="0"/>
            <a:ext cx="12192000" cy="109728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a:extLst>
              <a:ext uri="{FF2B5EF4-FFF2-40B4-BE49-F238E27FC236}">
                <a16:creationId xmlns:a16="http://schemas.microsoft.com/office/drawing/2014/main" id="{B1ACC8FA-2A16-5A58-E149-5C2DA456B918}"/>
              </a:ext>
            </a:extLst>
          </p:cNvPr>
          <p:cNvSpPr txBox="1"/>
          <p:nvPr/>
        </p:nvSpPr>
        <p:spPr>
          <a:xfrm>
            <a:off x="457200" y="228600"/>
            <a:ext cx="8229600" cy="584775"/>
          </a:xfrm>
          <a:prstGeom prst="rect">
            <a:avLst/>
          </a:prstGeom>
          <a:noFill/>
        </p:spPr>
        <p:txBody>
          <a:bodyPr vert="horz" wrap="square" rtlCol="0">
            <a:spAutoFit/>
          </a:bodyPr>
          <a:lstStyle/>
          <a:p>
            <a:r>
              <a:rPr lang="zh-CN" altLang="en-US" sz="3200" b="1">
                <a:solidFill>
                  <a:srgbClr val="FFFFFF"/>
                </a:solidFill>
              </a:rPr>
              <a:t>安徽精测 </a:t>
            </a:r>
            <a:r>
              <a:rPr lang="en-US" altLang="zh-CN" sz="3200" b="1">
                <a:solidFill>
                  <a:srgbClr val="FFFFFF"/>
                </a:solidFill>
              </a:rPr>
              <a:t>· </a:t>
            </a:r>
            <a:r>
              <a:rPr lang="zh-CN" altLang="en-US" sz="3200" b="1">
                <a:solidFill>
                  <a:srgbClr val="FFFFFF"/>
                </a:solidFill>
              </a:rPr>
              <a:t>核心数据</a:t>
            </a:r>
          </a:p>
        </p:txBody>
      </p:sp>
      <p:sp>
        <p:nvSpPr>
          <p:cNvPr id="4" name="矩形 3">
            <a:extLst>
              <a:ext uri="{FF2B5EF4-FFF2-40B4-BE49-F238E27FC236}">
                <a16:creationId xmlns:a16="http://schemas.microsoft.com/office/drawing/2014/main" id="{0300F577-5CB4-B228-C7B3-75CF11BE3353}"/>
              </a:ext>
            </a:extLst>
          </p:cNvPr>
          <p:cNvSpPr/>
          <p:nvPr/>
        </p:nvSpPr>
        <p:spPr>
          <a:xfrm>
            <a:off x="457200" y="1645920"/>
            <a:ext cx="2621280" cy="2560320"/>
          </a:xfrm>
          <a:prstGeom prst="rect">
            <a:avLst/>
          </a:prstGeom>
          <a:solidFill>
            <a:srgbClr val="0070C0"/>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a:extLst>
              <a:ext uri="{FF2B5EF4-FFF2-40B4-BE49-F238E27FC236}">
                <a16:creationId xmlns:a16="http://schemas.microsoft.com/office/drawing/2014/main" id="{E28D2955-B4ED-B38C-0A3A-31DA5C62538A}"/>
              </a:ext>
            </a:extLst>
          </p:cNvPr>
          <p:cNvSpPr txBox="1"/>
          <p:nvPr/>
        </p:nvSpPr>
        <p:spPr>
          <a:xfrm>
            <a:off x="457200" y="1828800"/>
            <a:ext cx="2621280" cy="738664"/>
          </a:xfrm>
          <a:prstGeom prst="rect">
            <a:avLst/>
          </a:prstGeom>
          <a:noFill/>
        </p:spPr>
        <p:txBody>
          <a:bodyPr vert="horz" wrap="square" rtlCol="0">
            <a:spAutoFit/>
          </a:bodyPr>
          <a:lstStyle/>
          <a:p>
            <a:pPr algn="ctr"/>
            <a:r>
              <a:rPr lang="en-US" altLang="zh-CN" sz="4200" b="1">
                <a:solidFill>
                  <a:srgbClr val="FFFFFF"/>
                </a:solidFill>
              </a:rPr>
              <a:t>20+</a:t>
            </a:r>
            <a:endParaRPr lang="zh-CN" altLang="en-US" sz="4200" b="1">
              <a:solidFill>
                <a:srgbClr val="FFFFFF"/>
              </a:solidFill>
            </a:endParaRPr>
          </a:p>
        </p:txBody>
      </p:sp>
      <p:sp>
        <p:nvSpPr>
          <p:cNvPr id="6" name="文本框 5">
            <a:extLst>
              <a:ext uri="{FF2B5EF4-FFF2-40B4-BE49-F238E27FC236}">
                <a16:creationId xmlns:a16="http://schemas.microsoft.com/office/drawing/2014/main" id="{76CB1F10-1EAF-2AA7-97A3-DC7CCDB8EE24}"/>
              </a:ext>
            </a:extLst>
          </p:cNvPr>
          <p:cNvSpPr txBox="1"/>
          <p:nvPr/>
        </p:nvSpPr>
        <p:spPr>
          <a:xfrm>
            <a:off x="457200" y="2606040"/>
            <a:ext cx="2621280" cy="369332"/>
          </a:xfrm>
          <a:prstGeom prst="rect">
            <a:avLst/>
          </a:prstGeom>
          <a:noFill/>
        </p:spPr>
        <p:txBody>
          <a:bodyPr vert="horz" wrap="square" rtlCol="0">
            <a:spAutoFit/>
          </a:bodyPr>
          <a:lstStyle/>
          <a:p>
            <a:pPr algn="ctr"/>
            <a:r>
              <a:rPr lang="zh-CN" altLang="en-US" b="1">
                <a:solidFill>
                  <a:srgbClr val="FFFFFF"/>
                </a:solidFill>
              </a:rPr>
              <a:t>年行业经验</a:t>
            </a:r>
          </a:p>
        </p:txBody>
      </p:sp>
      <p:sp>
        <p:nvSpPr>
          <p:cNvPr id="7" name="文本框 6">
            <a:extLst>
              <a:ext uri="{FF2B5EF4-FFF2-40B4-BE49-F238E27FC236}">
                <a16:creationId xmlns:a16="http://schemas.microsoft.com/office/drawing/2014/main" id="{C618E163-BD21-59C8-2F0F-47E3063EA5EE}"/>
              </a:ext>
            </a:extLst>
          </p:cNvPr>
          <p:cNvSpPr txBox="1"/>
          <p:nvPr/>
        </p:nvSpPr>
        <p:spPr>
          <a:xfrm>
            <a:off x="594360" y="3108960"/>
            <a:ext cx="2346960" cy="461665"/>
          </a:xfrm>
          <a:prstGeom prst="rect">
            <a:avLst/>
          </a:prstGeom>
          <a:noFill/>
        </p:spPr>
        <p:txBody>
          <a:bodyPr vert="horz" wrap="square" rtlCol="0">
            <a:spAutoFit/>
          </a:bodyPr>
          <a:lstStyle/>
          <a:p>
            <a:r>
              <a:rPr lang="en-US" altLang="zh-CN" sz="1200">
                <a:solidFill>
                  <a:srgbClr val="FFFFFF"/>
                </a:solidFill>
              </a:rPr>
              <a:t>1991</a:t>
            </a:r>
            <a:r>
              <a:rPr lang="zh-CN" altLang="en-US" sz="1200">
                <a:solidFill>
                  <a:srgbClr val="FFFFFF"/>
                </a:solidFill>
              </a:rPr>
              <a:t>年成立，前身安徽省流量仪表检定站</a:t>
            </a:r>
          </a:p>
        </p:txBody>
      </p:sp>
      <p:sp>
        <p:nvSpPr>
          <p:cNvPr id="8" name="矩形 7">
            <a:extLst>
              <a:ext uri="{FF2B5EF4-FFF2-40B4-BE49-F238E27FC236}">
                <a16:creationId xmlns:a16="http://schemas.microsoft.com/office/drawing/2014/main" id="{2105B007-A1A6-1F86-D82F-4E2859B1F953}"/>
              </a:ext>
            </a:extLst>
          </p:cNvPr>
          <p:cNvSpPr/>
          <p:nvPr/>
        </p:nvSpPr>
        <p:spPr>
          <a:xfrm>
            <a:off x="3261360" y="1645920"/>
            <a:ext cx="2621280" cy="2560320"/>
          </a:xfrm>
          <a:prstGeom prst="rect">
            <a:avLst/>
          </a:prstGeom>
          <a:solidFill>
            <a:srgbClr val="0070C0"/>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文本框 8">
            <a:extLst>
              <a:ext uri="{FF2B5EF4-FFF2-40B4-BE49-F238E27FC236}">
                <a16:creationId xmlns:a16="http://schemas.microsoft.com/office/drawing/2014/main" id="{661AC18F-0837-7541-F8DD-7412D46B210B}"/>
              </a:ext>
            </a:extLst>
          </p:cNvPr>
          <p:cNvSpPr txBox="1"/>
          <p:nvPr/>
        </p:nvSpPr>
        <p:spPr>
          <a:xfrm>
            <a:off x="3261360" y="1828800"/>
            <a:ext cx="2621280" cy="738664"/>
          </a:xfrm>
          <a:prstGeom prst="rect">
            <a:avLst/>
          </a:prstGeom>
          <a:noFill/>
        </p:spPr>
        <p:txBody>
          <a:bodyPr vert="horz" wrap="square" rtlCol="0">
            <a:spAutoFit/>
          </a:bodyPr>
          <a:lstStyle/>
          <a:p>
            <a:pPr algn="ctr"/>
            <a:r>
              <a:rPr lang="en-US" altLang="zh-CN" sz="4200" b="1">
                <a:solidFill>
                  <a:srgbClr val="FFFFFF"/>
                </a:solidFill>
              </a:rPr>
              <a:t>10000+</a:t>
            </a:r>
            <a:endParaRPr lang="zh-CN" altLang="en-US" sz="4200" b="1">
              <a:solidFill>
                <a:srgbClr val="FFFFFF"/>
              </a:solidFill>
            </a:endParaRPr>
          </a:p>
        </p:txBody>
      </p:sp>
      <p:sp>
        <p:nvSpPr>
          <p:cNvPr id="10" name="文本框 9">
            <a:extLst>
              <a:ext uri="{FF2B5EF4-FFF2-40B4-BE49-F238E27FC236}">
                <a16:creationId xmlns:a16="http://schemas.microsoft.com/office/drawing/2014/main" id="{55712798-51D4-6691-36C8-D65972D0A99D}"/>
              </a:ext>
            </a:extLst>
          </p:cNvPr>
          <p:cNvSpPr txBox="1"/>
          <p:nvPr/>
        </p:nvSpPr>
        <p:spPr>
          <a:xfrm>
            <a:off x="3261360" y="2606040"/>
            <a:ext cx="2621280" cy="369332"/>
          </a:xfrm>
          <a:prstGeom prst="rect">
            <a:avLst/>
          </a:prstGeom>
          <a:noFill/>
        </p:spPr>
        <p:txBody>
          <a:bodyPr vert="horz" wrap="square" rtlCol="0">
            <a:spAutoFit/>
          </a:bodyPr>
          <a:lstStyle/>
          <a:p>
            <a:pPr algn="ctr"/>
            <a:r>
              <a:rPr lang="zh-CN" altLang="en-US" b="1">
                <a:solidFill>
                  <a:srgbClr val="FFFFFF"/>
                </a:solidFill>
              </a:rPr>
              <a:t>年检定数量</a:t>
            </a:r>
          </a:p>
        </p:txBody>
      </p:sp>
      <p:sp>
        <p:nvSpPr>
          <p:cNvPr id="11" name="文本框 10">
            <a:extLst>
              <a:ext uri="{FF2B5EF4-FFF2-40B4-BE49-F238E27FC236}">
                <a16:creationId xmlns:a16="http://schemas.microsoft.com/office/drawing/2014/main" id="{ADF63F29-E844-6FEB-1DD9-597D5651FB93}"/>
              </a:ext>
            </a:extLst>
          </p:cNvPr>
          <p:cNvSpPr txBox="1"/>
          <p:nvPr/>
        </p:nvSpPr>
        <p:spPr>
          <a:xfrm>
            <a:off x="3398520" y="3108960"/>
            <a:ext cx="2346960" cy="276999"/>
          </a:xfrm>
          <a:prstGeom prst="rect">
            <a:avLst/>
          </a:prstGeom>
          <a:noFill/>
        </p:spPr>
        <p:txBody>
          <a:bodyPr vert="horz" wrap="square" rtlCol="0">
            <a:spAutoFit/>
          </a:bodyPr>
          <a:lstStyle/>
          <a:p>
            <a:r>
              <a:rPr lang="zh-CN" altLang="en-US" sz="1200">
                <a:solidFill>
                  <a:srgbClr val="FFFFFF"/>
                </a:solidFill>
              </a:rPr>
              <a:t>已服务超过万家客户</a:t>
            </a:r>
          </a:p>
        </p:txBody>
      </p:sp>
      <p:sp>
        <p:nvSpPr>
          <p:cNvPr id="12" name="矩形 11">
            <a:extLst>
              <a:ext uri="{FF2B5EF4-FFF2-40B4-BE49-F238E27FC236}">
                <a16:creationId xmlns:a16="http://schemas.microsoft.com/office/drawing/2014/main" id="{44185E0E-5FCF-F61E-D80C-3376C7B88A2C}"/>
              </a:ext>
            </a:extLst>
          </p:cNvPr>
          <p:cNvSpPr/>
          <p:nvPr/>
        </p:nvSpPr>
        <p:spPr>
          <a:xfrm>
            <a:off x="6065520" y="1645920"/>
            <a:ext cx="2621280" cy="2560320"/>
          </a:xfrm>
          <a:prstGeom prst="rect">
            <a:avLst/>
          </a:prstGeom>
          <a:solidFill>
            <a:srgbClr val="0070C0"/>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文本框 12">
            <a:extLst>
              <a:ext uri="{FF2B5EF4-FFF2-40B4-BE49-F238E27FC236}">
                <a16:creationId xmlns:a16="http://schemas.microsoft.com/office/drawing/2014/main" id="{7284A2B9-B77B-E2D1-16BF-5163E62E7162}"/>
              </a:ext>
            </a:extLst>
          </p:cNvPr>
          <p:cNvSpPr txBox="1"/>
          <p:nvPr/>
        </p:nvSpPr>
        <p:spPr>
          <a:xfrm>
            <a:off x="6065520" y="1828800"/>
            <a:ext cx="2621280" cy="738664"/>
          </a:xfrm>
          <a:prstGeom prst="rect">
            <a:avLst/>
          </a:prstGeom>
          <a:noFill/>
        </p:spPr>
        <p:txBody>
          <a:bodyPr vert="horz" wrap="square" rtlCol="0">
            <a:spAutoFit/>
          </a:bodyPr>
          <a:lstStyle/>
          <a:p>
            <a:pPr algn="ctr"/>
            <a:r>
              <a:rPr lang="en-US" altLang="zh-CN" sz="4200" b="1">
                <a:solidFill>
                  <a:srgbClr val="FFFFFF"/>
                </a:solidFill>
              </a:rPr>
              <a:t>500+</a:t>
            </a:r>
            <a:endParaRPr lang="zh-CN" altLang="en-US" sz="4200" b="1">
              <a:solidFill>
                <a:srgbClr val="FFFFFF"/>
              </a:solidFill>
            </a:endParaRPr>
          </a:p>
        </p:txBody>
      </p:sp>
      <p:sp>
        <p:nvSpPr>
          <p:cNvPr id="14" name="文本框 13">
            <a:extLst>
              <a:ext uri="{FF2B5EF4-FFF2-40B4-BE49-F238E27FC236}">
                <a16:creationId xmlns:a16="http://schemas.microsoft.com/office/drawing/2014/main" id="{A5FCB98F-3A46-6962-EEF0-ABD3B647B21E}"/>
              </a:ext>
            </a:extLst>
          </p:cNvPr>
          <p:cNvSpPr txBox="1"/>
          <p:nvPr/>
        </p:nvSpPr>
        <p:spPr>
          <a:xfrm>
            <a:off x="6065520" y="2606040"/>
            <a:ext cx="2621280" cy="369332"/>
          </a:xfrm>
          <a:prstGeom prst="rect">
            <a:avLst/>
          </a:prstGeom>
          <a:noFill/>
        </p:spPr>
        <p:txBody>
          <a:bodyPr vert="horz" wrap="square" rtlCol="0">
            <a:spAutoFit/>
          </a:bodyPr>
          <a:lstStyle/>
          <a:p>
            <a:pPr algn="ctr"/>
            <a:r>
              <a:rPr lang="zh-CN" altLang="en-US" b="1">
                <a:solidFill>
                  <a:srgbClr val="FFFFFF"/>
                </a:solidFill>
              </a:rPr>
              <a:t>服务企业客户</a:t>
            </a:r>
          </a:p>
        </p:txBody>
      </p:sp>
      <p:sp>
        <p:nvSpPr>
          <p:cNvPr id="15" name="文本框 14">
            <a:extLst>
              <a:ext uri="{FF2B5EF4-FFF2-40B4-BE49-F238E27FC236}">
                <a16:creationId xmlns:a16="http://schemas.microsoft.com/office/drawing/2014/main" id="{C6823A5C-F5A2-8BF5-3CA0-E4A89F1F8CF3}"/>
              </a:ext>
            </a:extLst>
          </p:cNvPr>
          <p:cNvSpPr txBox="1"/>
          <p:nvPr/>
        </p:nvSpPr>
        <p:spPr>
          <a:xfrm>
            <a:off x="6202680" y="3108960"/>
            <a:ext cx="2346960" cy="276999"/>
          </a:xfrm>
          <a:prstGeom prst="rect">
            <a:avLst/>
          </a:prstGeom>
          <a:noFill/>
        </p:spPr>
        <p:txBody>
          <a:bodyPr vert="horz" wrap="square" rtlCol="0">
            <a:spAutoFit/>
          </a:bodyPr>
          <a:lstStyle/>
          <a:p>
            <a:r>
              <a:rPr lang="zh-CN" altLang="en-US" sz="1200">
                <a:solidFill>
                  <a:srgbClr val="FFFFFF"/>
                </a:solidFill>
              </a:rPr>
              <a:t>覆盖全省及周边地区</a:t>
            </a:r>
          </a:p>
        </p:txBody>
      </p:sp>
      <p:sp>
        <p:nvSpPr>
          <p:cNvPr id="16" name="矩形 15">
            <a:extLst>
              <a:ext uri="{FF2B5EF4-FFF2-40B4-BE49-F238E27FC236}">
                <a16:creationId xmlns:a16="http://schemas.microsoft.com/office/drawing/2014/main" id="{26566DFE-ED21-BB83-4921-8ADC19CC705F}"/>
              </a:ext>
            </a:extLst>
          </p:cNvPr>
          <p:cNvSpPr/>
          <p:nvPr/>
        </p:nvSpPr>
        <p:spPr>
          <a:xfrm>
            <a:off x="0" y="6035040"/>
            <a:ext cx="12192000" cy="82296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a:extLst>
              <a:ext uri="{FF2B5EF4-FFF2-40B4-BE49-F238E27FC236}">
                <a16:creationId xmlns:a16="http://schemas.microsoft.com/office/drawing/2014/main" id="{5DE00895-BB87-6FE9-92DF-F4CD260D9E97}"/>
              </a:ext>
            </a:extLst>
          </p:cNvPr>
          <p:cNvSpPr txBox="1"/>
          <p:nvPr/>
        </p:nvSpPr>
        <p:spPr>
          <a:xfrm>
            <a:off x="0" y="6217920"/>
            <a:ext cx="12192000" cy="276999"/>
          </a:xfrm>
          <a:prstGeom prst="rect">
            <a:avLst/>
          </a:prstGeom>
          <a:noFill/>
        </p:spPr>
        <p:txBody>
          <a:bodyPr vert="horz" wrap="square" rtlCol="0">
            <a:spAutoFit/>
          </a:bodyPr>
          <a:lstStyle/>
          <a:p>
            <a:pPr algn="ctr"/>
            <a:r>
              <a:rPr lang="zh-CN" altLang="en-US" sz="1200">
                <a:solidFill>
                  <a:srgbClr val="FFFFFF"/>
                </a:solidFill>
              </a:rPr>
              <a:t>计量授权证书号：（皖）法计（皖</a:t>
            </a:r>
            <a:r>
              <a:rPr lang="en-US" altLang="zh-CN" sz="1200">
                <a:solidFill>
                  <a:srgbClr val="FFFFFF"/>
                </a:solidFill>
              </a:rPr>
              <a:t>2016</a:t>
            </a:r>
            <a:r>
              <a:rPr lang="zh-CN" altLang="en-US" sz="1200">
                <a:solidFill>
                  <a:srgbClr val="FFFFFF"/>
                </a:solidFill>
              </a:rPr>
              <a:t>）</a:t>
            </a:r>
            <a:r>
              <a:rPr lang="en-US" altLang="zh-CN" sz="1200">
                <a:solidFill>
                  <a:srgbClr val="FFFFFF"/>
                </a:solidFill>
              </a:rPr>
              <a:t>1003</a:t>
            </a:r>
            <a:r>
              <a:rPr lang="zh-CN" altLang="en-US" sz="1200">
                <a:solidFill>
                  <a:srgbClr val="FFFFFF"/>
                </a:solidFill>
              </a:rPr>
              <a:t>号</a:t>
            </a:r>
          </a:p>
        </p:txBody>
      </p:sp>
    </p:spTree>
    <p:extLst>
      <p:ext uri="{BB962C8B-B14F-4D97-AF65-F5344CB8AC3E}">
        <p14:creationId xmlns:p14="http://schemas.microsoft.com/office/powerpoint/2010/main" val="603173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7CEAC31C-1B0A-EC91-3FB6-E3D1073E112F}"/>
              </a:ext>
            </a:extLst>
          </p:cNvPr>
          <p:cNvSpPr/>
          <p:nvPr/>
        </p:nvSpPr>
        <p:spPr>
          <a:xfrm>
            <a:off x="0" y="0"/>
            <a:ext cx="12192000" cy="109728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a:extLst>
              <a:ext uri="{FF2B5EF4-FFF2-40B4-BE49-F238E27FC236}">
                <a16:creationId xmlns:a16="http://schemas.microsoft.com/office/drawing/2014/main" id="{6037E577-389B-8ABE-9072-7D7A5C4CDB83}"/>
              </a:ext>
            </a:extLst>
          </p:cNvPr>
          <p:cNvSpPr txBox="1"/>
          <p:nvPr/>
        </p:nvSpPr>
        <p:spPr>
          <a:xfrm>
            <a:off x="457200" y="228600"/>
            <a:ext cx="8229600" cy="584775"/>
          </a:xfrm>
          <a:prstGeom prst="rect">
            <a:avLst/>
          </a:prstGeom>
          <a:noFill/>
        </p:spPr>
        <p:txBody>
          <a:bodyPr vert="horz" wrap="square" rtlCol="0">
            <a:spAutoFit/>
          </a:bodyPr>
          <a:lstStyle/>
          <a:p>
            <a:r>
              <a:rPr lang="zh-CN" altLang="en-US" sz="3200" b="1">
                <a:solidFill>
                  <a:srgbClr val="FFFFFF"/>
                </a:solidFill>
              </a:rPr>
              <a:t>关于我们</a:t>
            </a:r>
          </a:p>
        </p:txBody>
      </p:sp>
      <p:sp>
        <p:nvSpPr>
          <p:cNvPr id="4" name="文本框 3">
            <a:extLst>
              <a:ext uri="{FF2B5EF4-FFF2-40B4-BE49-F238E27FC236}">
                <a16:creationId xmlns:a16="http://schemas.microsoft.com/office/drawing/2014/main" id="{E662FB28-4D5E-0C15-1E59-76D33CF1E991}"/>
              </a:ext>
            </a:extLst>
          </p:cNvPr>
          <p:cNvSpPr txBox="1"/>
          <p:nvPr/>
        </p:nvSpPr>
        <p:spPr>
          <a:xfrm>
            <a:off x="457200" y="1280160"/>
            <a:ext cx="5486400" cy="2446824"/>
          </a:xfrm>
          <a:prstGeom prst="rect">
            <a:avLst/>
          </a:prstGeom>
          <a:noFill/>
        </p:spPr>
        <p:txBody>
          <a:bodyPr vert="horz" wrap="square" rtlCol="0">
            <a:spAutoFit/>
          </a:bodyPr>
          <a:lstStyle/>
          <a:p>
            <a:r>
              <a:rPr lang="zh-CN" altLang="en-US" sz="1700">
                <a:solidFill>
                  <a:srgbClr val="404040"/>
                </a:solidFill>
              </a:rPr>
              <a:t>安徽省精测流量仪表检定站是由安徽省质量技术监督局授权设立的流量仪表法定计量检定机构。
前身是</a:t>
            </a:r>
            <a:r>
              <a:rPr lang="en-US" altLang="zh-CN" sz="1700">
                <a:solidFill>
                  <a:srgbClr val="404040"/>
                </a:solidFill>
              </a:rPr>
              <a:t>1991</a:t>
            </a:r>
            <a:r>
              <a:rPr lang="zh-CN" altLang="en-US" sz="1700">
                <a:solidFill>
                  <a:srgbClr val="404040"/>
                </a:solidFill>
              </a:rPr>
              <a:t>年成立的安徽省流量仪表检定站，建有多套高精度流体流量标准装置，可对口径</a:t>
            </a:r>
            <a:r>
              <a:rPr lang="en-US" altLang="zh-CN" sz="1700">
                <a:solidFill>
                  <a:srgbClr val="404040"/>
                </a:solidFill>
              </a:rPr>
              <a:t>6mm~200mm</a:t>
            </a:r>
            <a:r>
              <a:rPr lang="zh-CN" altLang="en-US" sz="1700">
                <a:solidFill>
                  <a:srgbClr val="404040"/>
                </a:solidFill>
              </a:rPr>
              <a:t>、精度等级不高于</a:t>
            </a:r>
            <a:r>
              <a:rPr lang="en-US" altLang="zh-CN" sz="1700">
                <a:solidFill>
                  <a:srgbClr val="404040"/>
                </a:solidFill>
              </a:rPr>
              <a:t>0.2</a:t>
            </a:r>
            <a:r>
              <a:rPr lang="zh-CN" altLang="en-US" sz="1700">
                <a:solidFill>
                  <a:srgbClr val="404040"/>
                </a:solidFill>
              </a:rPr>
              <a:t>级的各类容积式流量仪表进行检定和校准。
计量授权证书号：（皖）法计（皖</a:t>
            </a:r>
            <a:r>
              <a:rPr lang="en-US" altLang="zh-CN" sz="1700">
                <a:solidFill>
                  <a:srgbClr val="404040"/>
                </a:solidFill>
              </a:rPr>
              <a:t>2016</a:t>
            </a:r>
            <a:r>
              <a:rPr lang="zh-CN" altLang="en-US" sz="1700">
                <a:solidFill>
                  <a:srgbClr val="404040"/>
                </a:solidFill>
              </a:rPr>
              <a:t>）</a:t>
            </a:r>
            <a:r>
              <a:rPr lang="en-US" altLang="zh-CN" sz="1700">
                <a:solidFill>
                  <a:srgbClr val="404040"/>
                </a:solidFill>
              </a:rPr>
              <a:t>1003</a:t>
            </a:r>
            <a:r>
              <a:rPr lang="zh-CN" altLang="en-US" sz="1700">
                <a:solidFill>
                  <a:srgbClr val="404040"/>
                </a:solidFill>
              </a:rPr>
              <a:t>号</a:t>
            </a:r>
          </a:p>
        </p:txBody>
      </p:sp>
      <p:pic>
        <p:nvPicPr>
          <p:cNvPr id="6" name="图片 5">
            <a:extLst>
              <a:ext uri="{FF2B5EF4-FFF2-40B4-BE49-F238E27FC236}">
                <a16:creationId xmlns:a16="http://schemas.microsoft.com/office/drawing/2014/main" id="{17C3B498-A76B-4DF7-AB9A-391BA24E5C8B}"/>
              </a:ext>
            </a:extLst>
          </p:cNvPr>
          <p:cNvPicPr>
            <a:picLocks/>
          </p:cNvPicPr>
          <p:nvPr/>
        </p:nvPicPr>
        <p:blipFill>
          <a:blip r:link="rId2"/>
          <a:stretch>
            <a:fillRect/>
          </a:stretch>
        </p:blipFill>
        <p:spPr>
          <a:xfrm>
            <a:off x="6217920" y="1280160"/>
            <a:ext cx="2743200" cy="3851180"/>
          </a:xfrm>
          <a:prstGeom prst="rect">
            <a:avLst/>
          </a:prstGeom>
        </p:spPr>
      </p:pic>
      <p:sp>
        <p:nvSpPr>
          <p:cNvPr id="7" name="矩形 6">
            <a:extLst>
              <a:ext uri="{FF2B5EF4-FFF2-40B4-BE49-F238E27FC236}">
                <a16:creationId xmlns:a16="http://schemas.microsoft.com/office/drawing/2014/main" id="{B133C065-3D67-8A7E-1E38-4CB1A4CE1306}"/>
              </a:ext>
            </a:extLst>
          </p:cNvPr>
          <p:cNvSpPr/>
          <p:nvPr/>
        </p:nvSpPr>
        <p:spPr>
          <a:xfrm>
            <a:off x="0" y="6035040"/>
            <a:ext cx="12192000" cy="82296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a:extLst>
              <a:ext uri="{FF2B5EF4-FFF2-40B4-BE49-F238E27FC236}">
                <a16:creationId xmlns:a16="http://schemas.microsoft.com/office/drawing/2014/main" id="{7D73D098-7CD3-C3E2-38F9-FEDD4A966151}"/>
              </a:ext>
            </a:extLst>
          </p:cNvPr>
          <p:cNvSpPr txBox="1"/>
          <p:nvPr/>
        </p:nvSpPr>
        <p:spPr>
          <a:xfrm>
            <a:off x="0" y="6217920"/>
            <a:ext cx="12192000" cy="276999"/>
          </a:xfrm>
          <a:prstGeom prst="rect">
            <a:avLst/>
          </a:prstGeom>
          <a:noFill/>
        </p:spPr>
        <p:txBody>
          <a:bodyPr vert="horz" wrap="square" rtlCol="0">
            <a:spAutoFit/>
          </a:bodyPr>
          <a:lstStyle/>
          <a:p>
            <a:pPr algn="ctr"/>
            <a:r>
              <a:rPr lang="zh-CN" altLang="en-US" sz="1200">
                <a:solidFill>
                  <a:srgbClr val="FFFFFF"/>
                </a:solidFill>
              </a:rPr>
              <a:t>科学公正 </a:t>
            </a:r>
            <a:r>
              <a:rPr lang="en-US" altLang="zh-CN" sz="1200">
                <a:solidFill>
                  <a:srgbClr val="FFFFFF"/>
                </a:solidFill>
              </a:rPr>
              <a:t>· </a:t>
            </a:r>
            <a:r>
              <a:rPr lang="zh-CN" altLang="en-US" sz="1200">
                <a:solidFill>
                  <a:srgbClr val="FFFFFF"/>
                </a:solidFill>
              </a:rPr>
              <a:t>精准可靠 </a:t>
            </a:r>
            <a:r>
              <a:rPr lang="en-US" altLang="zh-CN" sz="1200">
                <a:solidFill>
                  <a:srgbClr val="FFFFFF"/>
                </a:solidFill>
              </a:rPr>
              <a:t>| www.ahjingce.com</a:t>
            </a:r>
            <a:endParaRPr lang="zh-CN" altLang="en-US" sz="1200">
              <a:solidFill>
                <a:srgbClr val="FFFFFF"/>
              </a:solidFill>
            </a:endParaRPr>
          </a:p>
        </p:txBody>
      </p:sp>
    </p:spTree>
    <p:extLst>
      <p:ext uri="{BB962C8B-B14F-4D97-AF65-F5344CB8AC3E}">
        <p14:creationId xmlns:p14="http://schemas.microsoft.com/office/powerpoint/2010/main" val="1778630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A4F01474-74BA-9988-409B-413E2A898B0E}"/>
              </a:ext>
            </a:extLst>
          </p:cNvPr>
          <p:cNvSpPr/>
          <p:nvPr/>
        </p:nvSpPr>
        <p:spPr>
          <a:xfrm>
            <a:off x="0" y="0"/>
            <a:ext cx="12192000" cy="109728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a:extLst>
              <a:ext uri="{FF2B5EF4-FFF2-40B4-BE49-F238E27FC236}">
                <a16:creationId xmlns:a16="http://schemas.microsoft.com/office/drawing/2014/main" id="{CAD76ED3-9996-306C-A758-B0544376AB9B}"/>
              </a:ext>
            </a:extLst>
          </p:cNvPr>
          <p:cNvSpPr txBox="1"/>
          <p:nvPr/>
        </p:nvSpPr>
        <p:spPr>
          <a:xfrm>
            <a:off x="457200" y="228600"/>
            <a:ext cx="8229600" cy="584775"/>
          </a:xfrm>
          <a:prstGeom prst="rect">
            <a:avLst/>
          </a:prstGeom>
          <a:noFill/>
        </p:spPr>
        <p:txBody>
          <a:bodyPr vert="horz" wrap="square" rtlCol="0">
            <a:spAutoFit/>
          </a:bodyPr>
          <a:lstStyle/>
          <a:p>
            <a:r>
              <a:rPr lang="zh-CN" altLang="en-US" sz="3200" b="1">
                <a:solidFill>
                  <a:srgbClr val="FFFFFF"/>
                </a:solidFill>
              </a:rPr>
              <a:t>站长简介</a:t>
            </a:r>
          </a:p>
        </p:txBody>
      </p:sp>
      <p:pic>
        <p:nvPicPr>
          <p:cNvPr id="5" name="图片 4">
            <a:extLst>
              <a:ext uri="{FF2B5EF4-FFF2-40B4-BE49-F238E27FC236}">
                <a16:creationId xmlns:a16="http://schemas.microsoft.com/office/drawing/2014/main" id="{2D529FBD-999E-3C54-EC35-19EBEBD1DE7D}"/>
              </a:ext>
            </a:extLst>
          </p:cNvPr>
          <p:cNvPicPr>
            <a:picLocks/>
          </p:cNvPicPr>
          <p:nvPr/>
        </p:nvPicPr>
        <p:blipFill>
          <a:blip r:link="rId2"/>
          <a:stretch>
            <a:fillRect/>
          </a:stretch>
        </p:blipFill>
        <p:spPr>
          <a:xfrm>
            <a:off x="457199" y="1280160"/>
            <a:ext cx="2670243" cy="3199427"/>
          </a:xfrm>
          <a:prstGeom prst="rect">
            <a:avLst/>
          </a:prstGeom>
        </p:spPr>
      </p:pic>
      <p:sp>
        <p:nvSpPr>
          <p:cNvPr id="6" name="文本框 5">
            <a:extLst>
              <a:ext uri="{FF2B5EF4-FFF2-40B4-BE49-F238E27FC236}">
                <a16:creationId xmlns:a16="http://schemas.microsoft.com/office/drawing/2014/main" id="{DC95F158-BC45-5680-95F3-0B03271BA974}"/>
              </a:ext>
            </a:extLst>
          </p:cNvPr>
          <p:cNvSpPr txBox="1"/>
          <p:nvPr/>
        </p:nvSpPr>
        <p:spPr>
          <a:xfrm>
            <a:off x="3200400" y="1280160"/>
            <a:ext cx="5486400" cy="2800767"/>
          </a:xfrm>
          <a:prstGeom prst="rect">
            <a:avLst/>
          </a:prstGeom>
          <a:noFill/>
        </p:spPr>
        <p:txBody>
          <a:bodyPr vert="horz" wrap="square" rtlCol="0">
            <a:spAutoFit/>
          </a:bodyPr>
          <a:lstStyle/>
          <a:p>
            <a:r>
              <a:rPr lang="zh-CN" altLang="en-US" sz="1600">
                <a:solidFill>
                  <a:srgbClr val="404040"/>
                </a:solidFill>
              </a:rPr>
              <a:t>站长：刘杰
毕业于合肥工业大学仪器仪表学院仪器仪表工程专业，高级工程师。
一直从事自动仪表的设计、开发和过程控制实验工作。
主持 中小创新基金 等多项政府、企业流量计研发项目。
参与 </a:t>
            </a:r>
            <a:r>
              <a:rPr lang="en-US" altLang="zh-CN" sz="1600">
                <a:solidFill>
                  <a:srgbClr val="404040"/>
                </a:solidFill>
              </a:rPr>
              <a:t>GB/T30243-2013《</a:t>
            </a:r>
            <a:r>
              <a:rPr lang="zh-CN" altLang="en-US" sz="1600">
                <a:solidFill>
                  <a:srgbClr val="404040"/>
                </a:solidFill>
              </a:rPr>
              <a:t>封闭管道中流体流量的测量</a:t>
            </a:r>
            <a:r>
              <a:rPr lang="en-US" altLang="zh-CN" sz="1600">
                <a:solidFill>
                  <a:srgbClr val="404040"/>
                </a:solidFill>
              </a:rPr>
              <a:t>》</a:t>
            </a:r>
            <a:r>
              <a:rPr lang="zh-CN" altLang="en-US" sz="1600">
                <a:solidFill>
                  <a:srgbClr val="404040"/>
                </a:solidFill>
              </a:rPr>
              <a:t>国家标准制定。</a:t>
            </a:r>
          </a:p>
        </p:txBody>
      </p:sp>
      <p:sp>
        <p:nvSpPr>
          <p:cNvPr id="7" name="矩形 6">
            <a:extLst>
              <a:ext uri="{FF2B5EF4-FFF2-40B4-BE49-F238E27FC236}">
                <a16:creationId xmlns:a16="http://schemas.microsoft.com/office/drawing/2014/main" id="{4607924A-A1AD-0A1B-43FF-5BF39885C456}"/>
              </a:ext>
            </a:extLst>
          </p:cNvPr>
          <p:cNvSpPr/>
          <p:nvPr/>
        </p:nvSpPr>
        <p:spPr>
          <a:xfrm>
            <a:off x="0" y="6035040"/>
            <a:ext cx="12192000" cy="82296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a:extLst>
              <a:ext uri="{FF2B5EF4-FFF2-40B4-BE49-F238E27FC236}">
                <a16:creationId xmlns:a16="http://schemas.microsoft.com/office/drawing/2014/main" id="{A5AC0717-76FA-42C7-983C-318D3D07DA8D}"/>
              </a:ext>
            </a:extLst>
          </p:cNvPr>
          <p:cNvSpPr txBox="1"/>
          <p:nvPr/>
        </p:nvSpPr>
        <p:spPr>
          <a:xfrm>
            <a:off x="0" y="6217920"/>
            <a:ext cx="12192000" cy="276999"/>
          </a:xfrm>
          <a:prstGeom prst="rect">
            <a:avLst/>
          </a:prstGeom>
          <a:noFill/>
        </p:spPr>
        <p:txBody>
          <a:bodyPr vert="horz" wrap="square" rtlCol="0">
            <a:spAutoFit/>
          </a:bodyPr>
          <a:lstStyle/>
          <a:p>
            <a:pPr algn="ctr"/>
            <a:r>
              <a:rPr lang="zh-CN" altLang="en-US" sz="1200">
                <a:solidFill>
                  <a:srgbClr val="FFFFFF"/>
                </a:solidFill>
              </a:rPr>
              <a:t>科学公正 </a:t>
            </a:r>
            <a:r>
              <a:rPr lang="en-US" altLang="zh-CN" sz="1200">
                <a:solidFill>
                  <a:srgbClr val="FFFFFF"/>
                </a:solidFill>
              </a:rPr>
              <a:t>· </a:t>
            </a:r>
            <a:r>
              <a:rPr lang="zh-CN" altLang="en-US" sz="1200">
                <a:solidFill>
                  <a:srgbClr val="FFFFFF"/>
                </a:solidFill>
              </a:rPr>
              <a:t>精准可靠 </a:t>
            </a:r>
            <a:r>
              <a:rPr lang="en-US" altLang="zh-CN" sz="1200">
                <a:solidFill>
                  <a:srgbClr val="FFFFFF"/>
                </a:solidFill>
              </a:rPr>
              <a:t>| www.ahjingce.com</a:t>
            </a:r>
            <a:endParaRPr lang="zh-CN" altLang="en-US" sz="1200">
              <a:solidFill>
                <a:srgbClr val="FFFFFF"/>
              </a:solidFill>
            </a:endParaRPr>
          </a:p>
        </p:txBody>
      </p:sp>
    </p:spTree>
    <p:extLst>
      <p:ext uri="{BB962C8B-B14F-4D97-AF65-F5344CB8AC3E}">
        <p14:creationId xmlns:p14="http://schemas.microsoft.com/office/powerpoint/2010/main" val="1681215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F167B494-906C-4C10-F592-21D9B2A8A279}"/>
              </a:ext>
            </a:extLst>
          </p:cNvPr>
          <p:cNvSpPr/>
          <p:nvPr/>
        </p:nvSpPr>
        <p:spPr>
          <a:xfrm>
            <a:off x="0" y="0"/>
            <a:ext cx="12192000" cy="109728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a:extLst>
              <a:ext uri="{FF2B5EF4-FFF2-40B4-BE49-F238E27FC236}">
                <a16:creationId xmlns:a16="http://schemas.microsoft.com/office/drawing/2014/main" id="{B52AACBB-D5FD-079B-1366-54E24447B56E}"/>
              </a:ext>
            </a:extLst>
          </p:cNvPr>
          <p:cNvSpPr txBox="1"/>
          <p:nvPr/>
        </p:nvSpPr>
        <p:spPr>
          <a:xfrm>
            <a:off x="457200" y="228600"/>
            <a:ext cx="8229600" cy="584775"/>
          </a:xfrm>
          <a:prstGeom prst="rect">
            <a:avLst/>
          </a:prstGeom>
          <a:noFill/>
        </p:spPr>
        <p:txBody>
          <a:bodyPr vert="horz" wrap="square" rtlCol="0">
            <a:spAutoFit/>
          </a:bodyPr>
          <a:lstStyle/>
          <a:p>
            <a:r>
              <a:rPr lang="zh-CN" altLang="en-US" sz="3200" b="1">
                <a:solidFill>
                  <a:srgbClr val="FFFFFF"/>
                </a:solidFill>
              </a:rPr>
              <a:t>服务项目</a:t>
            </a:r>
          </a:p>
        </p:txBody>
      </p:sp>
      <p:sp>
        <p:nvSpPr>
          <p:cNvPr id="4" name="矩形 3">
            <a:extLst>
              <a:ext uri="{FF2B5EF4-FFF2-40B4-BE49-F238E27FC236}">
                <a16:creationId xmlns:a16="http://schemas.microsoft.com/office/drawing/2014/main" id="{55E205F9-4D1A-2AF8-6E5E-1ED53AA7A065}"/>
              </a:ext>
            </a:extLst>
          </p:cNvPr>
          <p:cNvSpPr/>
          <p:nvPr/>
        </p:nvSpPr>
        <p:spPr>
          <a:xfrm>
            <a:off x="457200" y="1371600"/>
            <a:ext cx="8229600" cy="914400"/>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25400" cap="flat" cmpd="sng" algn="ctr">
                <a:solidFill>
                  <a:srgbClr val="0070C0"/>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a:extLst>
              <a:ext uri="{FF2B5EF4-FFF2-40B4-BE49-F238E27FC236}">
                <a16:creationId xmlns:a16="http://schemas.microsoft.com/office/drawing/2014/main" id="{5672909E-AA76-AF84-3248-520BC927447C}"/>
              </a:ext>
            </a:extLst>
          </p:cNvPr>
          <p:cNvSpPr txBox="1"/>
          <p:nvPr/>
        </p:nvSpPr>
        <p:spPr>
          <a:xfrm>
            <a:off x="640080" y="1444752"/>
            <a:ext cx="7772400" cy="369332"/>
          </a:xfrm>
          <a:prstGeom prst="rect">
            <a:avLst/>
          </a:prstGeom>
          <a:noFill/>
        </p:spPr>
        <p:txBody>
          <a:bodyPr vert="horz" wrap="square" rtlCol="0">
            <a:spAutoFit/>
          </a:bodyPr>
          <a:lstStyle/>
          <a:p>
            <a:r>
              <a:rPr lang="zh-CN" altLang="en-US" b="1">
                <a:solidFill>
                  <a:srgbClr val="0070C0"/>
                </a:solidFill>
              </a:rPr>
              <a:t>服务范围</a:t>
            </a:r>
          </a:p>
        </p:txBody>
      </p:sp>
      <p:sp>
        <p:nvSpPr>
          <p:cNvPr id="6" name="文本框 5">
            <a:extLst>
              <a:ext uri="{FF2B5EF4-FFF2-40B4-BE49-F238E27FC236}">
                <a16:creationId xmlns:a16="http://schemas.microsoft.com/office/drawing/2014/main" id="{99F035E5-B5CB-DF3B-39D6-67FD62A742D7}"/>
              </a:ext>
            </a:extLst>
          </p:cNvPr>
          <p:cNvSpPr txBox="1"/>
          <p:nvPr/>
        </p:nvSpPr>
        <p:spPr>
          <a:xfrm>
            <a:off x="640080" y="1847088"/>
            <a:ext cx="7772400" cy="307777"/>
          </a:xfrm>
          <a:prstGeom prst="rect">
            <a:avLst/>
          </a:prstGeom>
          <a:noFill/>
        </p:spPr>
        <p:txBody>
          <a:bodyPr vert="horz" wrap="square" rtlCol="0">
            <a:spAutoFit/>
          </a:bodyPr>
          <a:lstStyle/>
          <a:p>
            <a:r>
              <a:rPr lang="zh-CN" altLang="en-US" sz="1400">
                <a:solidFill>
                  <a:srgbClr val="404040"/>
                </a:solidFill>
              </a:rPr>
              <a:t>口径</a:t>
            </a:r>
            <a:r>
              <a:rPr lang="en-US" altLang="zh-CN" sz="1400">
                <a:solidFill>
                  <a:srgbClr val="404040"/>
                </a:solidFill>
              </a:rPr>
              <a:t>6mm~200mm</a:t>
            </a:r>
            <a:r>
              <a:rPr lang="zh-CN" altLang="en-US" sz="1400">
                <a:solidFill>
                  <a:srgbClr val="404040"/>
                </a:solidFill>
              </a:rPr>
              <a:t>，精度等级不高于</a:t>
            </a:r>
            <a:r>
              <a:rPr lang="en-US" altLang="zh-CN" sz="1400">
                <a:solidFill>
                  <a:srgbClr val="404040"/>
                </a:solidFill>
              </a:rPr>
              <a:t>0.2</a:t>
            </a:r>
            <a:r>
              <a:rPr lang="zh-CN" altLang="en-US" sz="1400">
                <a:solidFill>
                  <a:srgbClr val="404040"/>
                </a:solidFill>
              </a:rPr>
              <a:t>级的各类容积式流量仪表</a:t>
            </a:r>
          </a:p>
        </p:txBody>
      </p:sp>
      <p:sp>
        <p:nvSpPr>
          <p:cNvPr id="7" name="矩形 6">
            <a:extLst>
              <a:ext uri="{FF2B5EF4-FFF2-40B4-BE49-F238E27FC236}">
                <a16:creationId xmlns:a16="http://schemas.microsoft.com/office/drawing/2014/main" id="{861B7942-50A4-D0EE-4F0D-4B69DC031E5F}"/>
              </a:ext>
            </a:extLst>
          </p:cNvPr>
          <p:cNvSpPr/>
          <p:nvPr/>
        </p:nvSpPr>
        <p:spPr>
          <a:xfrm>
            <a:off x="457200" y="2423160"/>
            <a:ext cx="8229600" cy="914400"/>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25400" cap="flat" cmpd="sng" algn="ctr">
                <a:solidFill>
                  <a:srgbClr val="0070C0"/>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a:extLst>
              <a:ext uri="{FF2B5EF4-FFF2-40B4-BE49-F238E27FC236}">
                <a16:creationId xmlns:a16="http://schemas.microsoft.com/office/drawing/2014/main" id="{D26B55B6-631B-8D1E-A522-AE1051B3778D}"/>
              </a:ext>
            </a:extLst>
          </p:cNvPr>
          <p:cNvSpPr txBox="1"/>
          <p:nvPr/>
        </p:nvSpPr>
        <p:spPr>
          <a:xfrm>
            <a:off x="640080" y="2496312"/>
            <a:ext cx="7772400" cy="369332"/>
          </a:xfrm>
          <a:prstGeom prst="rect">
            <a:avLst/>
          </a:prstGeom>
          <a:noFill/>
        </p:spPr>
        <p:txBody>
          <a:bodyPr vert="horz" wrap="square" rtlCol="0">
            <a:spAutoFit/>
          </a:bodyPr>
          <a:lstStyle/>
          <a:p>
            <a:r>
              <a:rPr lang="zh-CN" altLang="en-US" b="1">
                <a:solidFill>
                  <a:srgbClr val="0070C0"/>
                </a:solidFill>
              </a:rPr>
              <a:t>检定项目</a:t>
            </a:r>
          </a:p>
        </p:txBody>
      </p:sp>
      <p:sp>
        <p:nvSpPr>
          <p:cNvPr id="9" name="文本框 8">
            <a:extLst>
              <a:ext uri="{FF2B5EF4-FFF2-40B4-BE49-F238E27FC236}">
                <a16:creationId xmlns:a16="http://schemas.microsoft.com/office/drawing/2014/main" id="{84A56D52-8EB1-498D-B0F5-83F620EF1C43}"/>
              </a:ext>
            </a:extLst>
          </p:cNvPr>
          <p:cNvSpPr txBox="1"/>
          <p:nvPr/>
        </p:nvSpPr>
        <p:spPr>
          <a:xfrm>
            <a:off x="640080" y="2898648"/>
            <a:ext cx="7772400" cy="307777"/>
          </a:xfrm>
          <a:prstGeom prst="rect">
            <a:avLst/>
          </a:prstGeom>
          <a:noFill/>
        </p:spPr>
        <p:txBody>
          <a:bodyPr vert="horz" wrap="square" rtlCol="0">
            <a:spAutoFit/>
          </a:bodyPr>
          <a:lstStyle/>
          <a:p>
            <a:r>
              <a:rPr lang="zh-CN" altLang="en-US" sz="1400">
                <a:solidFill>
                  <a:srgbClr val="404040"/>
                </a:solidFill>
              </a:rPr>
              <a:t>静态容积法水流量、油流量、气体流量标准装置</a:t>
            </a:r>
          </a:p>
        </p:txBody>
      </p:sp>
      <p:sp>
        <p:nvSpPr>
          <p:cNvPr id="10" name="矩形 9">
            <a:extLst>
              <a:ext uri="{FF2B5EF4-FFF2-40B4-BE49-F238E27FC236}">
                <a16:creationId xmlns:a16="http://schemas.microsoft.com/office/drawing/2014/main" id="{A1D090C8-A47A-B01E-694C-238F656A4571}"/>
              </a:ext>
            </a:extLst>
          </p:cNvPr>
          <p:cNvSpPr/>
          <p:nvPr/>
        </p:nvSpPr>
        <p:spPr>
          <a:xfrm>
            <a:off x="457200" y="3474720"/>
            <a:ext cx="8229600" cy="914400"/>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25400" cap="flat" cmpd="sng" algn="ctr">
                <a:solidFill>
                  <a:srgbClr val="0070C0"/>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a:extLst>
              <a:ext uri="{FF2B5EF4-FFF2-40B4-BE49-F238E27FC236}">
                <a16:creationId xmlns:a16="http://schemas.microsoft.com/office/drawing/2014/main" id="{D7FAC154-2CAC-C0D4-57CD-6548C4FDD19F}"/>
              </a:ext>
            </a:extLst>
          </p:cNvPr>
          <p:cNvSpPr txBox="1"/>
          <p:nvPr/>
        </p:nvSpPr>
        <p:spPr>
          <a:xfrm>
            <a:off x="640080" y="3547872"/>
            <a:ext cx="7772400" cy="369332"/>
          </a:xfrm>
          <a:prstGeom prst="rect">
            <a:avLst/>
          </a:prstGeom>
          <a:noFill/>
        </p:spPr>
        <p:txBody>
          <a:bodyPr vert="horz" wrap="square" rtlCol="0">
            <a:spAutoFit/>
          </a:bodyPr>
          <a:lstStyle/>
          <a:p>
            <a:r>
              <a:rPr lang="zh-CN" altLang="en-US" b="1">
                <a:solidFill>
                  <a:srgbClr val="0070C0"/>
                </a:solidFill>
              </a:rPr>
              <a:t>法律效力</a:t>
            </a:r>
          </a:p>
        </p:txBody>
      </p:sp>
      <p:sp>
        <p:nvSpPr>
          <p:cNvPr id="12" name="文本框 11">
            <a:extLst>
              <a:ext uri="{FF2B5EF4-FFF2-40B4-BE49-F238E27FC236}">
                <a16:creationId xmlns:a16="http://schemas.microsoft.com/office/drawing/2014/main" id="{600ED87E-FA74-C86B-4208-DFF7DD1CBC4C}"/>
              </a:ext>
            </a:extLst>
          </p:cNvPr>
          <p:cNvSpPr txBox="1"/>
          <p:nvPr/>
        </p:nvSpPr>
        <p:spPr>
          <a:xfrm>
            <a:off x="640080" y="3950208"/>
            <a:ext cx="7772400" cy="307777"/>
          </a:xfrm>
          <a:prstGeom prst="rect">
            <a:avLst/>
          </a:prstGeom>
          <a:noFill/>
        </p:spPr>
        <p:txBody>
          <a:bodyPr vert="horz" wrap="square" rtlCol="0">
            <a:spAutoFit/>
          </a:bodyPr>
          <a:lstStyle/>
          <a:p>
            <a:r>
              <a:rPr lang="zh-CN" altLang="en-US" sz="1400">
                <a:solidFill>
                  <a:srgbClr val="404040"/>
                </a:solidFill>
              </a:rPr>
              <a:t>依据计量法律法规及技术规范进行检定、校准并出具具有法律效力的检定证书或检测报告</a:t>
            </a:r>
          </a:p>
        </p:txBody>
      </p:sp>
      <p:sp>
        <p:nvSpPr>
          <p:cNvPr id="13" name="矩形 12">
            <a:extLst>
              <a:ext uri="{FF2B5EF4-FFF2-40B4-BE49-F238E27FC236}">
                <a16:creationId xmlns:a16="http://schemas.microsoft.com/office/drawing/2014/main" id="{2BF261C7-4B0E-624B-D489-D285D02B8B09}"/>
              </a:ext>
            </a:extLst>
          </p:cNvPr>
          <p:cNvSpPr/>
          <p:nvPr/>
        </p:nvSpPr>
        <p:spPr>
          <a:xfrm>
            <a:off x="457200" y="4526280"/>
            <a:ext cx="8229600" cy="914400"/>
          </a:xfrm>
          <a:prstGeom prst="rect">
            <a:avLst/>
          </a:prstGeom>
          <a:solidFill>
            <a:srgbClr val="F2F2F2"/>
          </a:solidFill>
          <a:ln w="19050" cap="flat" cmpd="sng" algn="ctr">
            <a:noFill/>
            <a:prstDash val="solid"/>
            <a:miter lim="800000"/>
          </a:ln>
          <a:effectLst/>
          <a:extLst>
            <a:ext uri="{91240B29-F687-4F45-9708-019B960494DF}">
              <a14:hiddenLine xmlns:a14="http://schemas.microsoft.com/office/drawing/2010/main" w="25400" cap="flat" cmpd="sng" algn="ctr">
                <a:solidFill>
                  <a:srgbClr val="0070C0"/>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a:extLst>
              <a:ext uri="{FF2B5EF4-FFF2-40B4-BE49-F238E27FC236}">
                <a16:creationId xmlns:a16="http://schemas.microsoft.com/office/drawing/2014/main" id="{49A708E2-BFB7-9276-AB14-BE2BC46C8E42}"/>
              </a:ext>
            </a:extLst>
          </p:cNvPr>
          <p:cNvSpPr txBox="1"/>
          <p:nvPr/>
        </p:nvSpPr>
        <p:spPr>
          <a:xfrm>
            <a:off x="640080" y="4599432"/>
            <a:ext cx="7772400" cy="369332"/>
          </a:xfrm>
          <a:prstGeom prst="rect">
            <a:avLst/>
          </a:prstGeom>
          <a:noFill/>
        </p:spPr>
        <p:txBody>
          <a:bodyPr vert="horz" wrap="square" rtlCol="0">
            <a:spAutoFit/>
          </a:bodyPr>
          <a:lstStyle/>
          <a:p>
            <a:r>
              <a:rPr lang="zh-CN" altLang="en-US" b="1">
                <a:solidFill>
                  <a:srgbClr val="0070C0"/>
                </a:solidFill>
              </a:rPr>
              <a:t>质量方针</a:t>
            </a:r>
          </a:p>
        </p:txBody>
      </p:sp>
      <p:sp>
        <p:nvSpPr>
          <p:cNvPr id="15" name="文本框 14">
            <a:extLst>
              <a:ext uri="{FF2B5EF4-FFF2-40B4-BE49-F238E27FC236}">
                <a16:creationId xmlns:a16="http://schemas.microsoft.com/office/drawing/2014/main" id="{3FC1B3D2-71BA-D276-149D-359605F41B26}"/>
              </a:ext>
            </a:extLst>
          </p:cNvPr>
          <p:cNvSpPr txBox="1"/>
          <p:nvPr/>
        </p:nvSpPr>
        <p:spPr>
          <a:xfrm>
            <a:off x="640080" y="5001768"/>
            <a:ext cx="7772400" cy="307777"/>
          </a:xfrm>
          <a:prstGeom prst="rect">
            <a:avLst/>
          </a:prstGeom>
          <a:noFill/>
        </p:spPr>
        <p:txBody>
          <a:bodyPr vert="horz" wrap="square" rtlCol="0">
            <a:spAutoFit/>
          </a:bodyPr>
          <a:lstStyle/>
          <a:p>
            <a:r>
              <a:rPr lang="zh-CN" altLang="en-US" sz="1400">
                <a:solidFill>
                  <a:srgbClr val="404040"/>
                </a:solidFill>
              </a:rPr>
              <a:t>科学、公正、准确、高效</a:t>
            </a:r>
          </a:p>
        </p:txBody>
      </p:sp>
      <p:sp>
        <p:nvSpPr>
          <p:cNvPr id="16" name="矩形 15">
            <a:extLst>
              <a:ext uri="{FF2B5EF4-FFF2-40B4-BE49-F238E27FC236}">
                <a16:creationId xmlns:a16="http://schemas.microsoft.com/office/drawing/2014/main" id="{5C2CFEAC-06DF-A964-A561-B482AB02FB20}"/>
              </a:ext>
            </a:extLst>
          </p:cNvPr>
          <p:cNvSpPr/>
          <p:nvPr/>
        </p:nvSpPr>
        <p:spPr>
          <a:xfrm>
            <a:off x="0" y="6035040"/>
            <a:ext cx="12192000" cy="82296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a:extLst>
              <a:ext uri="{FF2B5EF4-FFF2-40B4-BE49-F238E27FC236}">
                <a16:creationId xmlns:a16="http://schemas.microsoft.com/office/drawing/2014/main" id="{36874DA1-7818-B2BA-404C-C3169A6C74D7}"/>
              </a:ext>
            </a:extLst>
          </p:cNvPr>
          <p:cNvSpPr txBox="1"/>
          <p:nvPr/>
        </p:nvSpPr>
        <p:spPr>
          <a:xfrm>
            <a:off x="0" y="6217920"/>
            <a:ext cx="12192000" cy="276999"/>
          </a:xfrm>
          <a:prstGeom prst="rect">
            <a:avLst/>
          </a:prstGeom>
          <a:noFill/>
        </p:spPr>
        <p:txBody>
          <a:bodyPr vert="horz" wrap="square" rtlCol="0">
            <a:spAutoFit/>
          </a:bodyPr>
          <a:lstStyle/>
          <a:p>
            <a:pPr algn="ctr"/>
            <a:r>
              <a:rPr lang="zh-CN" altLang="en-US" sz="1200">
                <a:solidFill>
                  <a:srgbClr val="FFFFFF"/>
                </a:solidFill>
              </a:rPr>
              <a:t>科学公正 </a:t>
            </a:r>
            <a:r>
              <a:rPr lang="en-US" altLang="zh-CN" sz="1200">
                <a:solidFill>
                  <a:srgbClr val="FFFFFF"/>
                </a:solidFill>
              </a:rPr>
              <a:t>· </a:t>
            </a:r>
            <a:r>
              <a:rPr lang="zh-CN" altLang="en-US" sz="1200">
                <a:solidFill>
                  <a:srgbClr val="FFFFFF"/>
                </a:solidFill>
              </a:rPr>
              <a:t>精准可靠 </a:t>
            </a:r>
            <a:r>
              <a:rPr lang="en-US" altLang="zh-CN" sz="1200">
                <a:solidFill>
                  <a:srgbClr val="FFFFFF"/>
                </a:solidFill>
              </a:rPr>
              <a:t>| www.ahjingce.com</a:t>
            </a:r>
            <a:endParaRPr lang="zh-CN" altLang="en-US" sz="1200">
              <a:solidFill>
                <a:srgbClr val="FFFFFF"/>
              </a:solidFill>
            </a:endParaRPr>
          </a:p>
        </p:txBody>
      </p:sp>
    </p:spTree>
    <p:extLst>
      <p:ext uri="{BB962C8B-B14F-4D97-AF65-F5344CB8AC3E}">
        <p14:creationId xmlns:p14="http://schemas.microsoft.com/office/powerpoint/2010/main" val="10363227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7578946A-B71D-CF85-9B85-E5058F272358}"/>
              </a:ext>
            </a:extLst>
          </p:cNvPr>
          <p:cNvSpPr/>
          <p:nvPr/>
        </p:nvSpPr>
        <p:spPr>
          <a:xfrm>
            <a:off x="0" y="0"/>
            <a:ext cx="12192000" cy="109728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a:extLst>
              <a:ext uri="{FF2B5EF4-FFF2-40B4-BE49-F238E27FC236}">
                <a16:creationId xmlns:a16="http://schemas.microsoft.com/office/drawing/2014/main" id="{7499C248-D308-573F-350F-7A149EDDC043}"/>
              </a:ext>
            </a:extLst>
          </p:cNvPr>
          <p:cNvSpPr txBox="1"/>
          <p:nvPr/>
        </p:nvSpPr>
        <p:spPr>
          <a:xfrm>
            <a:off x="457200" y="228600"/>
            <a:ext cx="8229600" cy="584775"/>
          </a:xfrm>
          <a:prstGeom prst="rect">
            <a:avLst/>
          </a:prstGeom>
          <a:noFill/>
        </p:spPr>
        <p:txBody>
          <a:bodyPr vert="horz" wrap="square" rtlCol="0">
            <a:spAutoFit/>
          </a:bodyPr>
          <a:lstStyle/>
          <a:p>
            <a:r>
              <a:rPr lang="zh-CN" altLang="en-US" sz="3200" b="1">
                <a:solidFill>
                  <a:srgbClr val="FFFFFF"/>
                </a:solidFill>
              </a:rPr>
              <a:t>主要设备</a:t>
            </a:r>
          </a:p>
        </p:txBody>
      </p:sp>
      <p:sp>
        <p:nvSpPr>
          <p:cNvPr id="4" name="文本框 3">
            <a:extLst>
              <a:ext uri="{FF2B5EF4-FFF2-40B4-BE49-F238E27FC236}">
                <a16:creationId xmlns:a16="http://schemas.microsoft.com/office/drawing/2014/main" id="{466E957A-2F64-B874-9C6E-AA4641DDA826}"/>
              </a:ext>
            </a:extLst>
          </p:cNvPr>
          <p:cNvSpPr txBox="1"/>
          <p:nvPr/>
        </p:nvSpPr>
        <p:spPr>
          <a:xfrm>
            <a:off x="457200" y="1280160"/>
            <a:ext cx="8229600" cy="584775"/>
          </a:xfrm>
          <a:prstGeom prst="rect">
            <a:avLst/>
          </a:prstGeom>
          <a:noFill/>
        </p:spPr>
        <p:txBody>
          <a:bodyPr vert="horz" wrap="square" rtlCol="0">
            <a:spAutoFit/>
          </a:bodyPr>
          <a:lstStyle/>
          <a:p>
            <a:r>
              <a:rPr lang="zh-CN" altLang="en-US" sz="1600">
                <a:solidFill>
                  <a:srgbClr val="404040"/>
                </a:solidFill>
              </a:rPr>
              <a:t>本装置用于柴油等液体燃料的流量检定，采用静态容积法原理，配备多规格标准量器，可满足不同流量范围的检定需求。标准量器：</a:t>
            </a:r>
            <a:r>
              <a:rPr lang="en-US" altLang="zh-CN" sz="1600">
                <a:solidFill>
                  <a:srgbClr val="404040"/>
                </a:solidFill>
              </a:rPr>
              <a:t>10L</a:t>
            </a:r>
            <a:r>
              <a:rPr lang="zh-CN" altLang="en-US" sz="1600">
                <a:solidFill>
                  <a:srgbClr val="404040"/>
                </a:solidFill>
              </a:rPr>
              <a:t>、</a:t>
            </a:r>
            <a:r>
              <a:rPr lang="en-US" altLang="zh-CN" sz="1600">
                <a:solidFill>
                  <a:srgbClr val="404040"/>
                </a:solidFill>
              </a:rPr>
              <a:t>50L</a:t>
            </a:r>
            <a:r>
              <a:rPr lang="zh-CN" altLang="en-US" sz="1600">
                <a:solidFill>
                  <a:srgbClr val="404040"/>
                </a:solidFill>
              </a:rPr>
              <a:t>、</a:t>
            </a:r>
            <a:r>
              <a:rPr lang="en-US" altLang="zh-CN" sz="1600">
                <a:solidFill>
                  <a:srgbClr val="404040"/>
                </a:solidFill>
              </a:rPr>
              <a:t>100L</a:t>
            </a:r>
            <a:r>
              <a:rPr lang="zh-CN" altLang="en-US" sz="1600">
                <a:solidFill>
                  <a:srgbClr val="404040"/>
                </a:solidFill>
              </a:rPr>
              <a:t>、</a:t>
            </a:r>
            <a:r>
              <a:rPr lang="en-US" altLang="zh-CN" sz="1600">
                <a:solidFill>
                  <a:srgbClr val="404040"/>
                </a:solidFill>
              </a:rPr>
              <a:t>500L</a:t>
            </a:r>
            <a:r>
              <a:rPr lang="zh-CN" altLang="en-US" sz="1600">
                <a:solidFill>
                  <a:srgbClr val="404040"/>
                </a:solidFill>
              </a:rPr>
              <a:t>、</a:t>
            </a:r>
            <a:r>
              <a:rPr lang="en-US" altLang="zh-CN" sz="1600">
                <a:solidFill>
                  <a:srgbClr val="404040"/>
                </a:solidFill>
              </a:rPr>
              <a:t>2000L</a:t>
            </a:r>
            <a:r>
              <a:rPr lang="zh-CN" altLang="en-US" sz="1600">
                <a:solidFill>
                  <a:srgbClr val="404040"/>
                </a:solidFill>
              </a:rPr>
              <a:t>。</a:t>
            </a:r>
          </a:p>
        </p:txBody>
      </p:sp>
      <p:pic>
        <p:nvPicPr>
          <p:cNvPr id="6" name="图片 5">
            <a:extLst>
              <a:ext uri="{FF2B5EF4-FFF2-40B4-BE49-F238E27FC236}">
                <a16:creationId xmlns:a16="http://schemas.microsoft.com/office/drawing/2014/main" id="{DEB97387-5C86-7F17-F88D-63062E0F163B}"/>
              </a:ext>
            </a:extLst>
          </p:cNvPr>
          <p:cNvPicPr>
            <a:picLocks/>
          </p:cNvPicPr>
          <p:nvPr/>
        </p:nvPicPr>
        <p:blipFill>
          <a:blip r:link="rId2"/>
          <a:stretch>
            <a:fillRect/>
          </a:stretch>
        </p:blipFill>
        <p:spPr>
          <a:xfrm>
            <a:off x="457200" y="2284661"/>
            <a:ext cx="2560320" cy="1463040"/>
          </a:xfrm>
          <a:prstGeom prst="rect">
            <a:avLst/>
          </a:prstGeom>
        </p:spPr>
      </p:pic>
      <p:sp>
        <p:nvSpPr>
          <p:cNvPr id="7" name="文本框 6">
            <a:extLst>
              <a:ext uri="{FF2B5EF4-FFF2-40B4-BE49-F238E27FC236}">
                <a16:creationId xmlns:a16="http://schemas.microsoft.com/office/drawing/2014/main" id="{E9B09697-043F-9689-3F6C-45D6B75F0E6C}"/>
              </a:ext>
            </a:extLst>
          </p:cNvPr>
          <p:cNvSpPr txBox="1"/>
          <p:nvPr/>
        </p:nvSpPr>
        <p:spPr>
          <a:xfrm>
            <a:off x="457200" y="3747701"/>
            <a:ext cx="2560320" cy="276999"/>
          </a:xfrm>
          <a:prstGeom prst="rect">
            <a:avLst/>
          </a:prstGeom>
          <a:noFill/>
        </p:spPr>
        <p:txBody>
          <a:bodyPr vert="horz" wrap="square" rtlCol="0">
            <a:spAutoFit/>
          </a:bodyPr>
          <a:lstStyle/>
          <a:p>
            <a:pPr algn="ctr"/>
            <a:r>
              <a:rPr lang="zh-CN" altLang="en-US" sz="1200">
                <a:solidFill>
                  <a:srgbClr val="404040"/>
                </a:solidFill>
              </a:rPr>
              <a:t>水流量标准装置</a:t>
            </a:r>
            <a:r>
              <a:rPr lang="en-US" altLang="zh-CN" sz="1200">
                <a:solidFill>
                  <a:srgbClr val="404040"/>
                </a:solidFill>
              </a:rPr>
              <a:t>1</a:t>
            </a:r>
            <a:endParaRPr lang="zh-CN" altLang="en-US" sz="1200">
              <a:solidFill>
                <a:srgbClr val="404040"/>
              </a:solidFill>
            </a:endParaRPr>
          </a:p>
        </p:txBody>
      </p:sp>
      <p:pic>
        <p:nvPicPr>
          <p:cNvPr id="9" name="图片 8">
            <a:extLst>
              <a:ext uri="{FF2B5EF4-FFF2-40B4-BE49-F238E27FC236}">
                <a16:creationId xmlns:a16="http://schemas.microsoft.com/office/drawing/2014/main" id="{02DDEA50-A503-54AA-9982-6249F3C1E8DD}"/>
              </a:ext>
            </a:extLst>
          </p:cNvPr>
          <p:cNvPicPr>
            <a:picLocks/>
          </p:cNvPicPr>
          <p:nvPr/>
        </p:nvPicPr>
        <p:blipFill>
          <a:blip r:link="rId3"/>
          <a:stretch>
            <a:fillRect/>
          </a:stretch>
        </p:blipFill>
        <p:spPr>
          <a:xfrm>
            <a:off x="3108960" y="2284661"/>
            <a:ext cx="2560320" cy="1463040"/>
          </a:xfrm>
          <a:prstGeom prst="rect">
            <a:avLst/>
          </a:prstGeom>
        </p:spPr>
      </p:pic>
      <p:sp>
        <p:nvSpPr>
          <p:cNvPr id="10" name="文本框 9">
            <a:extLst>
              <a:ext uri="{FF2B5EF4-FFF2-40B4-BE49-F238E27FC236}">
                <a16:creationId xmlns:a16="http://schemas.microsoft.com/office/drawing/2014/main" id="{A7CC4797-3698-0962-539E-A12BE890DE75}"/>
              </a:ext>
            </a:extLst>
          </p:cNvPr>
          <p:cNvSpPr txBox="1"/>
          <p:nvPr/>
        </p:nvSpPr>
        <p:spPr>
          <a:xfrm>
            <a:off x="3108960" y="3747701"/>
            <a:ext cx="2560320" cy="276999"/>
          </a:xfrm>
          <a:prstGeom prst="rect">
            <a:avLst/>
          </a:prstGeom>
          <a:noFill/>
        </p:spPr>
        <p:txBody>
          <a:bodyPr vert="horz" wrap="square" rtlCol="0">
            <a:spAutoFit/>
          </a:bodyPr>
          <a:lstStyle/>
          <a:p>
            <a:pPr algn="ctr"/>
            <a:r>
              <a:rPr lang="zh-CN" altLang="en-US" sz="1200">
                <a:solidFill>
                  <a:srgbClr val="404040"/>
                </a:solidFill>
              </a:rPr>
              <a:t>水流量标准装置</a:t>
            </a:r>
            <a:r>
              <a:rPr lang="en-US" altLang="zh-CN" sz="1200">
                <a:solidFill>
                  <a:srgbClr val="404040"/>
                </a:solidFill>
              </a:rPr>
              <a:t>2</a:t>
            </a:r>
            <a:endParaRPr lang="zh-CN" altLang="en-US" sz="1200">
              <a:solidFill>
                <a:srgbClr val="404040"/>
              </a:solidFill>
            </a:endParaRPr>
          </a:p>
        </p:txBody>
      </p:sp>
      <p:pic>
        <p:nvPicPr>
          <p:cNvPr id="12" name="图片 11">
            <a:extLst>
              <a:ext uri="{FF2B5EF4-FFF2-40B4-BE49-F238E27FC236}">
                <a16:creationId xmlns:a16="http://schemas.microsoft.com/office/drawing/2014/main" id="{D31C3015-B1E2-96A4-243C-60F73CBA1315}"/>
              </a:ext>
            </a:extLst>
          </p:cNvPr>
          <p:cNvPicPr>
            <a:picLocks/>
          </p:cNvPicPr>
          <p:nvPr/>
        </p:nvPicPr>
        <p:blipFill>
          <a:blip r:link="rId4"/>
          <a:stretch>
            <a:fillRect/>
          </a:stretch>
        </p:blipFill>
        <p:spPr>
          <a:xfrm>
            <a:off x="5760720" y="2284661"/>
            <a:ext cx="2560320" cy="1463040"/>
          </a:xfrm>
          <a:prstGeom prst="rect">
            <a:avLst/>
          </a:prstGeom>
        </p:spPr>
      </p:pic>
      <p:sp>
        <p:nvSpPr>
          <p:cNvPr id="13" name="文本框 12">
            <a:extLst>
              <a:ext uri="{FF2B5EF4-FFF2-40B4-BE49-F238E27FC236}">
                <a16:creationId xmlns:a16="http://schemas.microsoft.com/office/drawing/2014/main" id="{4DB1A25F-396A-2297-3264-101F4EA35B78}"/>
              </a:ext>
            </a:extLst>
          </p:cNvPr>
          <p:cNvSpPr txBox="1"/>
          <p:nvPr/>
        </p:nvSpPr>
        <p:spPr>
          <a:xfrm>
            <a:off x="5760720" y="3747701"/>
            <a:ext cx="2560320" cy="276999"/>
          </a:xfrm>
          <a:prstGeom prst="rect">
            <a:avLst/>
          </a:prstGeom>
          <a:noFill/>
        </p:spPr>
        <p:txBody>
          <a:bodyPr vert="horz" wrap="square" rtlCol="0">
            <a:spAutoFit/>
          </a:bodyPr>
          <a:lstStyle/>
          <a:p>
            <a:pPr algn="ctr"/>
            <a:r>
              <a:rPr lang="zh-CN" altLang="en-US" sz="1200">
                <a:solidFill>
                  <a:srgbClr val="404040"/>
                </a:solidFill>
              </a:rPr>
              <a:t>油流量标准装置</a:t>
            </a:r>
            <a:r>
              <a:rPr lang="en-US" altLang="zh-CN" sz="1200">
                <a:solidFill>
                  <a:srgbClr val="404040"/>
                </a:solidFill>
              </a:rPr>
              <a:t>1</a:t>
            </a:r>
            <a:endParaRPr lang="zh-CN" altLang="en-US" sz="1200">
              <a:solidFill>
                <a:srgbClr val="404040"/>
              </a:solidFill>
            </a:endParaRPr>
          </a:p>
        </p:txBody>
      </p:sp>
      <p:pic>
        <p:nvPicPr>
          <p:cNvPr id="15" name="图片 14">
            <a:extLst>
              <a:ext uri="{FF2B5EF4-FFF2-40B4-BE49-F238E27FC236}">
                <a16:creationId xmlns:a16="http://schemas.microsoft.com/office/drawing/2014/main" id="{46692A8F-D0C9-B102-D99D-5ECCFCD4183A}"/>
              </a:ext>
            </a:extLst>
          </p:cNvPr>
          <p:cNvPicPr>
            <a:picLocks/>
          </p:cNvPicPr>
          <p:nvPr/>
        </p:nvPicPr>
        <p:blipFill>
          <a:blip r:link="rId5"/>
          <a:stretch>
            <a:fillRect/>
          </a:stretch>
        </p:blipFill>
        <p:spPr>
          <a:xfrm>
            <a:off x="457200" y="4160520"/>
            <a:ext cx="2560320" cy="1463040"/>
          </a:xfrm>
          <a:prstGeom prst="rect">
            <a:avLst/>
          </a:prstGeom>
        </p:spPr>
      </p:pic>
      <p:sp>
        <p:nvSpPr>
          <p:cNvPr id="16" name="文本框 15">
            <a:extLst>
              <a:ext uri="{FF2B5EF4-FFF2-40B4-BE49-F238E27FC236}">
                <a16:creationId xmlns:a16="http://schemas.microsoft.com/office/drawing/2014/main" id="{FB7C39FF-0C56-82E4-22A2-2F8A65BBEA00}"/>
              </a:ext>
            </a:extLst>
          </p:cNvPr>
          <p:cNvSpPr txBox="1"/>
          <p:nvPr/>
        </p:nvSpPr>
        <p:spPr>
          <a:xfrm>
            <a:off x="457200" y="5623560"/>
            <a:ext cx="2560320" cy="276999"/>
          </a:xfrm>
          <a:prstGeom prst="rect">
            <a:avLst/>
          </a:prstGeom>
          <a:noFill/>
        </p:spPr>
        <p:txBody>
          <a:bodyPr vert="horz" wrap="square" rtlCol="0">
            <a:spAutoFit/>
          </a:bodyPr>
          <a:lstStyle/>
          <a:p>
            <a:pPr algn="ctr"/>
            <a:r>
              <a:rPr lang="zh-CN" altLang="en-US" sz="1200">
                <a:solidFill>
                  <a:srgbClr val="404040"/>
                </a:solidFill>
              </a:rPr>
              <a:t>油流量标准装置</a:t>
            </a:r>
            <a:r>
              <a:rPr lang="en-US" altLang="zh-CN" sz="1200">
                <a:solidFill>
                  <a:srgbClr val="404040"/>
                </a:solidFill>
              </a:rPr>
              <a:t>2</a:t>
            </a:r>
            <a:endParaRPr lang="zh-CN" altLang="en-US" sz="1200">
              <a:solidFill>
                <a:srgbClr val="404040"/>
              </a:solidFill>
            </a:endParaRPr>
          </a:p>
        </p:txBody>
      </p:sp>
      <p:pic>
        <p:nvPicPr>
          <p:cNvPr id="18" name="图片 17">
            <a:extLst>
              <a:ext uri="{FF2B5EF4-FFF2-40B4-BE49-F238E27FC236}">
                <a16:creationId xmlns:a16="http://schemas.microsoft.com/office/drawing/2014/main" id="{032FD57F-8A14-91BA-A20E-B39A6F057D74}"/>
              </a:ext>
            </a:extLst>
          </p:cNvPr>
          <p:cNvPicPr>
            <a:picLocks/>
          </p:cNvPicPr>
          <p:nvPr/>
        </p:nvPicPr>
        <p:blipFill>
          <a:blip r:link="rId6"/>
          <a:stretch>
            <a:fillRect/>
          </a:stretch>
        </p:blipFill>
        <p:spPr>
          <a:xfrm>
            <a:off x="3108960" y="4160520"/>
            <a:ext cx="2560320" cy="1463040"/>
          </a:xfrm>
          <a:prstGeom prst="rect">
            <a:avLst/>
          </a:prstGeom>
        </p:spPr>
      </p:pic>
      <p:sp>
        <p:nvSpPr>
          <p:cNvPr id="19" name="文本框 18">
            <a:extLst>
              <a:ext uri="{FF2B5EF4-FFF2-40B4-BE49-F238E27FC236}">
                <a16:creationId xmlns:a16="http://schemas.microsoft.com/office/drawing/2014/main" id="{5DC97AD7-A99E-104B-238D-56899EE3C928}"/>
              </a:ext>
            </a:extLst>
          </p:cNvPr>
          <p:cNvSpPr txBox="1"/>
          <p:nvPr/>
        </p:nvSpPr>
        <p:spPr>
          <a:xfrm>
            <a:off x="3108960" y="5623560"/>
            <a:ext cx="2560320" cy="276999"/>
          </a:xfrm>
          <a:prstGeom prst="rect">
            <a:avLst/>
          </a:prstGeom>
          <a:noFill/>
        </p:spPr>
        <p:txBody>
          <a:bodyPr vert="horz" wrap="square" rtlCol="0">
            <a:spAutoFit/>
          </a:bodyPr>
          <a:lstStyle/>
          <a:p>
            <a:pPr algn="ctr"/>
            <a:r>
              <a:rPr lang="zh-CN" altLang="en-US" sz="1200">
                <a:solidFill>
                  <a:srgbClr val="404040"/>
                </a:solidFill>
              </a:rPr>
              <a:t>油流量标准装置</a:t>
            </a:r>
            <a:r>
              <a:rPr lang="en-US" altLang="zh-CN" sz="1200">
                <a:solidFill>
                  <a:srgbClr val="404040"/>
                </a:solidFill>
              </a:rPr>
              <a:t>3</a:t>
            </a:r>
            <a:endParaRPr lang="zh-CN" altLang="en-US" sz="1200">
              <a:solidFill>
                <a:srgbClr val="404040"/>
              </a:solidFill>
            </a:endParaRPr>
          </a:p>
        </p:txBody>
      </p:sp>
      <p:pic>
        <p:nvPicPr>
          <p:cNvPr id="21" name="图片 20">
            <a:extLst>
              <a:ext uri="{FF2B5EF4-FFF2-40B4-BE49-F238E27FC236}">
                <a16:creationId xmlns:a16="http://schemas.microsoft.com/office/drawing/2014/main" id="{1F50AC32-E7E8-D075-EC8E-94C24BE60C98}"/>
              </a:ext>
            </a:extLst>
          </p:cNvPr>
          <p:cNvPicPr>
            <a:picLocks/>
          </p:cNvPicPr>
          <p:nvPr/>
        </p:nvPicPr>
        <p:blipFill>
          <a:blip r:link="rId7"/>
          <a:stretch>
            <a:fillRect/>
          </a:stretch>
        </p:blipFill>
        <p:spPr>
          <a:xfrm>
            <a:off x="5760720" y="4160520"/>
            <a:ext cx="2560320" cy="1463040"/>
          </a:xfrm>
          <a:prstGeom prst="rect">
            <a:avLst/>
          </a:prstGeom>
        </p:spPr>
      </p:pic>
      <p:sp>
        <p:nvSpPr>
          <p:cNvPr id="22" name="文本框 21">
            <a:extLst>
              <a:ext uri="{FF2B5EF4-FFF2-40B4-BE49-F238E27FC236}">
                <a16:creationId xmlns:a16="http://schemas.microsoft.com/office/drawing/2014/main" id="{25AC0011-CCFF-CA18-E397-2C58D5752A90}"/>
              </a:ext>
            </a:extLst>
          </p:cNvPr>
          <p:cNvSpPr txBox="1"/>
          <p:nvPr/>
        </p:nvSpPr>
        <p:spPr>
          <a:xfrm>
            <a:off x="5760720" y="5623560"/>
            <a:ext cx="2560320" cy="276999"/>
          </a:xfrm>
          <a:prstGeom prst="rect">
            <a:avLst/>
          </a:prstGeom>
          <a:noFill/>
        </p:spPr>
        <p:txBody>
          <a:bodyPr vert="horz" wrap="square" rtlCol="0">
            <a:spAutoFit/>
          </a:bodyPr>
          <a:lstStyle/>
          <a:p>
            <a:pPr algn="ctr"/>
            <a:r>
              <a:rPr lang="zh-CN" altLang="en-US" sz="1200">
                <a:solidFill>
                  <a:srgbClr val="404040"/>
                </a:solidFill>
              </a:rPr>
              <a:t>气体流量标准装置</a:t>
            </a:r>
          </a:p>
        </p:txBody>
      </p:sp>
      <p:sp>
        <p:nvSpPr>
          <p:cNvPr id="23" name="矩形 22">
            <a:extLst>
              <a:ext uri="{FF2B5EF4-FFF2-40B4-BE49-F238E27FC236}">
                <a16:creationId xmlns:a16="http://schemas.microsoft.com/office/drawing/2014/main" id="{2AAF2FDC-CE1F-E1B8-F69C-50EEF88A9BD4}"/>
              </a:ext>
            </a:extLst>
          </p:cNvPr>
          <p:cNvSpPr/>
          <p:nvPr/>
        </p:nvSpPr>
        <p:spPr>
          <a:xfrm>
            <a:off x="0" y="6035040"/>
            <a:ext cx="12192000" cy="82296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文本框 23">
            <a:extLst>
              <a:ext uri="{FF2B5EF4-FFF2-40B4-BE49-F238E27FC236}">
                <a16:creationId xmlns:a16="http://schemas.microsoft.com/office/drawing/2014/main" id="{53E64AE9-4606-3BE5-F1C5-CA2231B9DD14}"/>
              </a:ext>
            </a:extLst>
          </p:cNvPr>
          <p:cNvSpPr txBox="1"/>
          <p:nvPr/>
        </p:nvSpPr>
        <p:spPr>
          <a:xfrm>
            <a:off x="0" y="6217920"/>
            <a:ext cx="12192000" cy="276999"/>
          </a:xfrm>
          <a:prstGeom prst="rect">
            <a:avLst/>
          </a:prstGeom>
          <a:noFill/>
        </p:spPr>
        <p:txBody>
          <a:bodyPr vert="horz" wrap="square" rtlCol="0">
            <a:spAutoFit/>
          </a:bodyPr>
          <a:lstStyle/>
          <a:p>
            <a:pPr algn="ctr"/>
            <a:r>
              <a:rPr lang="zh-CN" altLang="en-US" sz="1200">
                <a:solidFill>
                  <a:srgbClr val="FFFFFF"/>
                </a:solidFill>
              </a:rPr>
              <a:t>科学公正 </a:t>
            </a:r>
            <a:r>
              <a:rPr lang="en-US" altLang="zh-CN" sz="1200">
                <a:solidFill>
                  <a:srgbClr val="FFFFFF"/>
                </a:solidFill>
              </a:rPr>
              <a:t>· </a:t>
            </a:r>
            <a:r>
              <a:rPr lang="zh-CN" altLang="en-US" sz="1200">
                <a:solidFill>
                  <a:srgbClr val="FFFFFF"/>
                </a:solidFill>
              </a:rPr>
              <a:t>精准可靠 </a:t>
            </a:r>
            <a:r>
              <a:rPr lang="en-US" altLang="zh-CN" sz="1200">
                <a:solidFill>
                  <a:srgbClr val="FFFFFF"/>
                </a:solidFill>
              </a:rPr>
              <a:t>| www.ahjingce.com</a:t>
            </a:r>
            <a:endParaRPr lang="zh-CN" altLang="en-US" sz="1200">
              <a:solidFill>
                <a:srgbClr val="FFFFFF"/>
              </a:solidFill>
            </a:endParaRPr>
          </a:p>
        </p:txBody>
      </p:sp>
    </p:spTree>
    <p:extLst>
      <p:ext uri="{BB962C8B-B14F-4D97-AF65-F5344CB8AC3E}">
        <p14:creationId xmlns:p14="http://schemas.microsoft.com/office/powerpoint/2010/main" val="3468423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DBBDA4D4-5624-87C5-8196-5D7E8202C85D}"/>
              </a:ext>
            </a:extLst>
          </p:cNvPr>
          <p:cNvSpPr/>
          <p:nvPr/>
        </p:nvSpPr>
        <p:spPr>
          <a:xfrm>
            <a:off x="0" y="0"/>
            <a:ext cx="12192000" cy="109728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a:extLst>
              <a:ext uri="{FF2B5EF4-FFF2-40B4-BE49-F238E27FC236}">
                <a16:creationId xmlns:a16="http://schemas.microsoft.com/office/drawing/2014/main" id="{54870BDA-932D-A781-E2C1-1B5F4BBA984B}"/>
              </a:ext>
            </a:extLst>
          </p:cNvPr>
          <p:cNvSpPr txBox="1"/>
          <p:nvPr/>
        </p:nvSpPr>
        <p:spPr>
          <a:xfrm>
            <a:off x="457200" y="228600"/>
            <a:ext cx="8229600" cy="584775"/>
          </a:xfrm>
          <a:prstGeom prst="rect">
            <a:avLst/>
          </a:prstGeom>
          <a:noFill/>
        </p:spPr>
        <p:txBody>
          <a:bodyPr vert="horz" wrap="square" rtlCol="0">
            <a:spAutoFit/>
          </a:bodyPr>
          <a:lstStyle/>
          <a:p>
            <a:r>
              <a:rPr lang="zh-CN" altLang="en-US" sz="3200" b="1">
                <a:solidFill>
                  <a:srgbClr val="FFFFFF"/>
                </a:solidFill>
              </a:rPr>
              <a:t>水流量标准装置</a:t>
            </a:r>
            <a:r>
              <a:rPr lang="en-US" altLang="zh-CN" sz="3200" b="1">
                <a:solidFill>
                  <a:srgbClr val="FFFFFF"/>
                </a:solidFill>
              </a:rPr>
              <a:t>1</a:t>
            </a:r>
            <a:endParaRPr lang="zh-CN" altLang="en-US" sz="3200" b="1">
              <a:solidFill>
                <a:srgbClr val="FFFFFF"/>
              </a:solidFill>
            </a:endParaRPr>
          </a:p>
        </p:txBody>
      </p:sp>
      <p:pic>
        <p:nvPicPr>
          <p:cNvPr id="5" name="图片 4">
            <a:extLst>
              <a:ext uri="{FF2B5EF4-FFF2-40B4-BE49-F238E27FC236}">
                <a16:creationId xmlns:a16="http://schemas.microsoft.com/office/drawing/2014/main" id="{A6EB354B-3061-9915-0A3B-4DF5E3BFFC10}"/>
              </a:ext>
            </a:extLst>
          </p:cNvPr>
          <p:cNvPicPr>
            <a:picLocks/>
          </p:cNvPicPr>
          <p:nvPr/>
        </p:nvPicPr>
        <p:blipFill>
          <a:blip r:link="rId2"/>
          <a:stretch>
            <a:fillRect/>
          </a:stretch>
        </p:blipFill>
        <p:spPr>
          <a:xfrm>
            <a:off x="457200" y="1280160"/>
            <a:ext cx="4114800" cy="2743200"/>
          </a:xfrm>
          <a:prstGeom prst="rect">
            <a:avLst/>
          </a:prstGeom>
        </p:spPr>
      </p:pic>
      <p:sp>
        <p:nvSpPr>
          <p:cNvPr id="6" name="文本框 5">
            <a:extLst>
              <a:ext uri="{FF2B5EF4-FFF2-40B4-BE49-F238E27FC236}">
                <a16:creationId xmlns:a16="http://schemas.microsoft.com/office/drawing/2014/main" id="{D97EF032-C48A-1F1A-0AFD-5D4F269248F3}"/>
              </a:ext>
            </a:extLst>
          </p:cNvPr>
          <p:cNvSpPr txBox="1"/>
          <p:nvPr/>
        </p:nvSpPr>
        <p:spPr>
          <a:xfrm>
            <a:off x="4754880" y="1463040"/>
            <a:ext cx="4114800" cy="1138773"/>
          </a:xfrm>
          <a:prstGeom prst="rect">
            <a:avLst/>
          </a:prstGeom>
          <a:noFill/>
        </p:spPr>
        <p:txBody>
          <a:bodyPr vert="horz" wrap="square" rtlCol="0">
            <a:spAutoFit/>
          </a:bodyPr>
          <a:lstStyle/>
          <a:p>
            <a:r>
              <a:rPr lang="zh-CN" altLang="en-US" sz="1700">
                <a:solidFill>
                  <a:srgbClr val="404040"/>
                </a:solidFill>
              </a:rPr>
              <a:t>静态容积法水流量标准装置，用于水流量仪表的检定与校准。配备高稳定性标准量器，适用于各类水表、水流量计的精确检定。</a:t>
            </a:r>
          </a:p>
        </p:txBody>
      </p:sp>
      <p:sp>
        <p:nvSpPr>
          <p:cNvPr id="7" name="矩形 6">
            <a:extLst>
              <a:ext uri="{FF2B5EF4-FFF2-40B4-BE49-F238E27FC236}">
                <a16:creationId xmlns:a16="http://schemas.microsoft.com/office/drawing/2014/main" id="{55AEA26B-C328-A3FF-A62F-C0FB729F889B}"/>
              </a:ext>
            </a:extLst>
          </p:cNvPr>
          <p:cNvSpPr/>
          <p:nvPr/>
        </p:nvSpPr>
        <p:spPr>
          <a:xfrm>
            <a:off x="0" y="6035040"/>
            <a:ext cx="12192000" cy="82296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a:extLst>
              <a:ext uri="{FF2B5EF4-FFF2-40B4-BE49-F238E27FC236}">
                <a16:creationId xmlns:a16="http://schemas.microsoft.com/office/drawing/2014/main" id="{9A02ACCB-F1A1-312E-A630-5A60DF37A7D4}"/>
              </a:ext>
            </a:extLst>
          </p:cNvPr>
          <p:cNvSpPr txBox="1"/>
          <p:nvPr/>
        </p:nvSpPr>
        <p:spPr>
          <a:xfrm>
            <a:off x="0" y="6217920"/>
            <a:ext cx="12192000" cy="276999"/>
          </a:xfrm>
          <a:prstGeom prst="rect">
            <a:avLst/>
          </a:prstGeom>
          <a:noFill/>
        </p:spPr>
        <p:txBody>
          <a:bodyPr vert="horz" wrap="square" rtlCol="0">
            <a:spAutoFit/>
          </a:bodyPr>
          <a:lstStyle/>
          <a:p>
            <a:pPr algn="ctr"/>
            <a:r>
              <a:rPr lang="zh-CN" altLang="en-US" sz="1200">
                <a:solidFill>
                  <a:srgbClr val="FFFFFF"/>
                </a:solidFill>
              </a:rPr>
              <a:t>科学公正 </a:t>
            </a:r>
            <a:r>
              <a:rPr lang="en-US" altLang="zh-CN" sz="1200">
                <a:solidFill>
                  <a:srgbClr val="FFFFFF"/>
                </a:solidFill>
              </a:rPr>
              <a:t>· </a:t>
            </a:r>
            <a:r>
              <a:rPr lang="zh-CN" altLang="en-US" sz="1200">
                <a:solidFill>
                  <a:srgbClr val="FFFFFF"/>
                </a:solidFill>
              </a:rPr>
              <a:t>精准可靠 </a:t>
            </a:r>
            <a:r>
              <a:rPr lang="en-US" altLang="zh-CN" sz="1200">
                <a:solidFill>
                  <a:srgbClr val="FFFFFF"/>
                </a:solidFill>
              </a:rPr>
              <a:t>| www.ahjingce.com</a:t>
            </a:r>
            <a:endParaRPr lang="zh-CN" altLang="en-US" sz="1200">
              <a:solidFill>
                <a:srgbClr val="FFFFFF"/>
              </a:solidFill>
            </a:endParaRPr>
          </a:p>
        </p:txBody>
      </p:sp>
    </p:spTree>
    <p:extLst>
      <p:ext uri="{BB962C8B-B14F-4D97-AF65-F5344CB8AC3E}">
        <p14:creationId xmlns:p14="http://schemas.microsoft.com/office/powerpoint/2010/main" val="31875752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485B9536-8C98-195A-B585-322454F843F6}"/>
              </a:ext>
            </a:extLst>
          </p:cNvPr>
          <p:cNvSpPr/>
          <p:nvPr/>
        </p:nvSpPr>
        <p:spPr>
          <a:xfrm>
            <a:off x="0" y="0"/>
            <a:ext cx="12192000" cy="109728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a:extLst>
              <a:ext uri="{FF2B5EF4-FFF2-40B4-BE49-F238E27FC236}">
                <a16:creationId xmlns:a16="http://schemas.microsoft.com/office/drawing/2014/main" id="{9840AD9A-B592-F431-63AE-54728A6D3FC0}"/>
              </a:ext>
            </a:extLst>
          </p:cNvPr>
          <p:cNvSpPr txBox="1"/>
          <p:nvPr/>
        </p:nvSpPr>
        <p:spPr>
          <a:xfrm>
            <a:off x="457200" y="228600"/>
            <a:ext cx="8229600" cy="584775"/>
          </a:xfrm>
          <a:prstGeom prst="rect">
            <a:avLst/>
          </a:prstGeom>
          <a:noFill/>
        </p:spPr>
        <p:txBody>
          <a:bodyPr vert="horz" wrap="square" rtlCol="0">
            <a:spAutoFit/>
          </a:bodyPr>
          <a:lstStyle/>
          <a:p>
            <a:r>
              <a:rPr lang="zh-CN" altLang="en-US" sz="3200" b="1">
                <a:solidFill>
                  <a:srgbClr val="FFFFFF"/>
                </a:solidFill>
              </a:rPr>
              <a:t>水流量标准装置</a:t>
            </a:r>
            <a:r>
              <a:rPr lang="en-US" altLang="zh-CN" sz="3200" b="1">
                <a:solidFill>
                  <a:srgbClr val="FFFFFF"/>
                </a:solidFill>
              </a:rPr>
              <a:t>2</a:t>
            </a:r>
            <a:endParaRPr lang="zh-CN" altLang="en-US" sz="3200" b="1">
              <a:solidFill>
                <a:srgbClr val="FFFFFF"/>
              </a:solidFill>
            </a:endParaRPr>
          </a:p>
        </p:txBody>
      </p:sp>
      <p:pic>
        <p:nvPicPr>
          <p:cNvPr id="5" name="图片 4">
            <a:extLst>
              <a:ext uri="{FF2B5EF4-FFF2-40B4-BE49-F238E27FC236}">
                <a16:creationId xmlns:a16="http://schemas.microsoft.com/office/drawing/2014/main" id="{F037974E-D8EA-5DBC-3F9C-E18C6E58273A}"/>
              </a:ext>
            </a:extLst>
          </p:cNvPr>
          <p:cNvPicPr>
            <a:picLocks/>
          </p:cNvPicPr>
          <p:nvPr/>
        </p:nvPicPr>
        <p:blipFill>
          <a:blip r:link="rId2"/>
          <a:stretch>
            <a:fillRect/>
          </a:stretch>
        </p:blipFill>
        <p:spPr>
          <a:xfrm>
            <a:off x="457200" y="1280160"/>
            <a:ext cx="4572000" cy="2926080"/>
          </a:xfrm>
          <a:prstGeom prst="rect">
            <a:avLst/>
          </a:prstGeom>
        </p:spPr>
      </p:pic>
      <p:sp>
        <p:nvSpPr>
          <p:cNvPr id="6" name="文本框 5">
            <a:extLst>
              <a:ext uri="{FF2B5EF4-FFF2-40B4-BE49-F238E27FC236}">
                <a16:creationId xmlns:a16="http://schemas.microsoft.com/office/drawing/2014/main" id="{82B42161-4F30-0D24-8501-B39F17B77B0E}"/>
              </a:ext>
            </a:extLst>
          </p:cNvPr>
          <p:cNvSpPr txBox="1"/>
          <p:nvPr/>
        </p:nvSpPr>
        <p:spPr>
          <a:xfrm>
            <a:off x="5212080" y="1463040"/>
            <a:ext cx="3657600" cy="1138773"/>
          </a:xfrm>
          <a:prstGeom prst="rect">
            <a:avLst/>
          </a:prstGeom>
          <a:noFill/>
        </p:spPr>
        <p:txBody>
          <a:bodyPr vert="horz" wrap="square" rtlCol="0">
            <a:spAutoFit/>
          </a:bodyPr>
          <a:lstStyle/>
          <a:p>
            <a:r>
              <a:rPr lang="zh-CN" altLang="en-US" sz="1700">
                <a:solidFill>
                  <a:srgbClr val="404040"/>
                </a:solidFill>
              </a:rPr>
              <a:t>静态容积法水流量标准装置（第二套），可满足更大口径水流量仪表的检定需求，量程覆盖更广，精度稳定可靠。</a:t>
            </a:r>
          </a:p>
        </p:txBody>
      </p:sp>
      <p:sp>
        <p:nvSpPr>
          <p:cNvPr id="7" name="矩形 6">
            <a:extLst>
              <a:ext uri="{FF2B5EF4-FFF2-40B4-BE49-F238E27FC236}">
                <a16:creationId xmlns:a16="http://schemas.microsoft.com/office/drawing/2014/main" id="{B893DCB0-08D0-F286-6EE3-EA84467CD928}"/>
              </a:ext>
            </a:extLst>
          </p:cNvPr>
          <p:cNvSpPr/>
          <p:nvPr/>
        </p:nvSpPr>
        <p:spPr>
          <a:xfrm>
            <a:off x="0" y="6035040"/>
            <a:ext cx="12192000" cy="82296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a:extLst>
              <a:ext uri="{FF2B5EF4-FFF2-40B4-BE49-F238E27FC236}">
                <a16:creationId xmlns:a16="http://schemas.microsoft.com/office/drawing/2014/main" id="{85A0DF80-BB04-E45D-7E04-4D809444AF00}"/>
              </a:ext>
            </a:extLst>
          </p:cNvPr>
          <p:cNvSpPr txBox="1"/>
          <p:nvPr/>
        </p:nvSpPr>
        <p:spPr>
          <a:xfrm>
            <a:off x="0" y="6217920"/>
            <a:ext cx="12192000" cy="276999"/>
          </a:xfrm>
          <a:prstGeom prst="rect">
            <a:avLst/>
          </a:prstGeom>
          <a:noFill/>
        </p:spPr>
        <p:txBody>
          <a:bodyPr vert="horz" wrap="square" rtlCol="0">
            <a:spAutoFit/>
          </a:bodyPr>
          <a:lstStyle/>
          <a:p>
            <a:pPr algn="ctr"/>
            <a:r>
              <a:rPr lang="zh-CN" altLang="en-US" sz="1200">
                <a:solidFill>
                  <a:srgbClr val="FFFFFF"/>
                </a:solidFill>
              </a:rPr>
              <a:t>科学公正 </a:t>
            </a:r>
            <a:r>
              <a:rPr lang="en-US" altLang="zh-CN" sz="1200">
                <a:solidFill>
                  <a:srgbClr val="FFFFFF"/>
                </a:solidFill>
              </a:rPr>
              <a:t>· </a:t>
            </a:r>
            <a:r>
              <a:rPr lang="zh-CN" altLang="en-US" sz="1200">
                <a:solidFill>
                  <a:srgbClr val="FFFFFF"/>
                </a:solidFill>
              </a:rPr>
              <a:t>精准可靠 </a:t>
            </a:r>
            <a:r>
              <a:rPr lang="en-US" altLang="zh-CN" sz="1200">
                <a:solidFill>
                  <a:srgbClr val="FFFFFF"/>
                </a:solidFill>
              </a:rPr>
              <a:t>| www.ahjingce.com</a:t>
            </a:r>
            <a:endParaRPr lang="zh-CN" altLang="en-US" sz="1200">
              <a:solidFill>
                <a:srgbClr val="FFFFFF"/>
              </a:solidFill>
            </a:endParaRPr>
          </a:p>
        </p:txBody>
      </p:sp>
    </p:spTree>
    <p:extLst>
      <p:ext uri="{BB962C8B-B14F-4D97-AF65-F5344CB8AC3E}">
        <p14:creationId xmlns:p14="http://schemas.microsoft.com/office/powerpoint/2010/main" val="4235228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F19D5381-E68A-3E73-2A2A-A33BC25FEEEB}"/>
              </a:ext>
            </a:extLst>
          </p:cNvPr>
          <p:cNvSpPr/>
          <p:nvPr/>
        </p:nvSpPr>
        <p:spPr>
          <a:xfrm>
            <a:off x="0" y="0"/>
            <a:ext cx="12192000" cy="109728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文本框 2">
            <a:extLst>
              <a:ext uri="{FF2B5EF4-FFF2-40B4-BE49-F238E27FC236}">
                <a16:creationId xmlns:a16="http://schemas.microsoft.com/office/drawing/2014/main" id="{542D3519-39C1-E13A-645B-93FF757BDBF3}"/>
              </a:ext>
            </a:extLst>
          </p:cNvPr>
          <p:cNvSpPr txBox="1"/>
          <p:nvPr/>
        </p:nvSpPr>
        <p:spPr>
          <a:xfrm>
            <a:off x="457200" y="228600"/>
            <a:ext cx="8229600" cy="584775"/>
          </a:xfrm>
          <a:prstGeom prst="rect">
            <a:avLst/>
          </a:prstGeom>
          <a:noFill/>
        </p:spPr>
        <p:txBody>
          <a:bodyPr vert="horz" wrap="square" rtlCol="0">
            <a:spAutoFit/>
          </a:bodyPr>
          <a:lstStyle/>
          <a:p>
            <a:r>
              <a:rPr lang="zh-CN" altLang="en-US" sz="3200" b="1">
                <a:solidFill>
                  <a:srgbClr val="FFFFFF"/>
                </a:solidFill>
              </a:rPr>
              <a:t>油流量标准装置</a:t>
            </a:r>
            <a:r>
              <a:rPr lang="en-US" altLang="zh-CN" sz="3200" b="1">
                <a:solidFill>
                  <a:srgbClr val="FFFFFF"/>
                </a:solidFill>
              </a:rPr>
              <a:t>1</a:t>
            </a:r>
            <a:endParaRPr lang="zh-CN" altLang="en-US" sz="3200" b="1">
              <a:solidFill>
                <a:srgbClr val="FFFFFF"/>
              </a:solidFill>
            </a:endParaRPr>
          </a:p>
        </p:txBody>
      </p:sp>
      <p:pic>
        <p:nvPicPr>
          <p:cNvPr id="5" name="图片 4">
            <a:extLst>
              <a:ext uri="{FF2B5EF4-FFF2-40B4-BE49-F238E27FC236}">
                <a16:creationId xmlns:a16="http://schemas.microsoft.com/office/drawing/2014/main" id="{25820B6F-C6D8-3FA9-3410-892FEAB35FA3}"/>
              </a:ext>
            </a:extLst>
          </p:cNvPr>
          <p:cNvPicPr>
            <a:picLocks/>
          </p:cNvPicPr>
          <p:nvPr/>
        </p:nvPicPr>
        <p:blipFill>
          <a:blip r:link="rId2"/>
          <a:stretch>
            <a:fillRect/>
          </a:stretch>
        </p:blipFill>
        <p:spPr>
          <a:xfrm>
            <a:off x="457200" y="1280160"/>
            <a:ext cx="4114800" cy="2743200"/>
          </a:xfrm>
          <a:prstGeom prst="rect">
            <a:avLst/>
          </a:prstGeom>
        </p:spPr>
      </p:pic>
      <p:sp>
        <p:nvSpPr>
          <p:cNvPr id="6" name="文本框 5">
            <a:extLst>
              <a:ext uri="{FF2B5EF4-FFF2-40B4-BE49-F238E27FC236}">
                <a16:creationId xmlns:a16="http://schemas.microsoft.com/office/drawing/2014/main" id="{10092110-0DE5-E860-2EB9-AD3089B225D1}"/>
              </a:ext>
            </a:extLst>
          </p:cNvPr>
          <p:cNvSpPr txBox="1"/>
          <p:nvPr/>
        </p:nvSpPr>
        <p:spPr>
          <a:xfrm>
            <a:off x="4754880" y="1463040"/>
            <a:ext cx="4114800" cy="1323439"/>
          </a:xfrm>
          <a:prstGeom prst="rect">
            <a:avLst/>
          </a:prstGeom>
          <a:noFill/>
        </p:spPr>
        <p:txBody>
          <a:bodyPr vert="horz" wrap="square" rtlCol="0">
            <a:spAutoFit/>
          </a:bodyPr>
          <a:lstStyle/>
          <a:p>
            <a:r>
              <a:rPr lang="zh-CN" altLang="en-US" sz="1600">
                <a:solidFill>
                  <a:srgbClr val="404040"/>
                </a:solidFill>
              </a:rPr>
              <a:t>静态容积法油流量标准装置，用于柴油等液体燃料的流量检定。采用静态容积法原理，配备多规格标准量器（</a:t>
            </a:r>
            <a:r>
              <a:rPr lang="en-US" altLang="zh-CN" sz="1600">
                <a:solidFill>
                  <a:srgbClr val="404040"/>
                </a:solidFill>
              </a:rPr>
              <a:t>10L</a:t>
            </a:r>
            <a:r>
              <a:rPr lang="zh-CN" altLang="en-US" sz="1600">
                <a:solidFill>
                  <a:srgbClr val="404040"/>
                </a:solidFill>
              </a:rPr>
              <a:t>、</a:t>
            </a:r>
            <a:r>
              <a:rPr lang="en-US" altLang="zh-CN" sz="1600">
                <a:solidFill>
                  <a:srgbClr val="404040"/>
                </a:solidFill>
              </a:rPr>
              <a:t>50L</a:t>
            </a:r>
            <a:r>
              <a:rPr lang="zh-CN" altLang="en-US" sz="1600">
                <a:solidFill>
                  <a:srgbClr val="404040"/>
                </a:solidFill>
              </a:rPr>
              <a:t>、</a:t>
            </a:r>
            <a:r>
              <a:rPr lang="en-US" altLang="zh-CN" sz="1600">
                <a:solidFill>
                  <a:srgbClr val="404040"/>
                </a:solidFill>
              </a:rPr>
              <a:t>100L</a:t>
            </a:r>
            <a:r>
              <a:rPr lang="zh-CN" altLang="en-US" sz="1600">
                <a:solidFill>
                  <a:srgbClr val="404040"/>
                </a:solidFill>
              </a:rPr>
              <a:t>、</a:t>
            </a:r>
            <a:r>
              <a:rPr lang="en-US" altLang="zh-CN" sz="1600">
                <a:solidFill>
                  <a:srgbClr val="404040"/>
                </a:solidFill>
              </a:rPr>
              <a:t>500L</a:t>
            </a:r>
            <a:r>
              <a:rPr lang="zh-CN" altLang="en-US" sz="1600">
                <a:solidFill>
                  <a:srgbClr val="404040"/>
                </a:solidFill>
              </a:rPr>
              <a:t>、</a:t>
            </a:r>
            <a:r>
              <a:rPr lang="en-US" altLang="zh-CN" sz="1600">
                <a:solidFill>
                  <a:srgbClr val="404040"/>
                </a:solidFill>
              </a:rPr>
              <a:t>2000L</a:t>
            </a:r>
            <a:r>
              <a:rPr lang="zh-CN" altLang="en-US" sz="1600">
                <a:solidFill>
                  <a:srgbClr val="404040"/>
                </a:solidFill>
              </a:rPr>
              <a:t>），满足不同流量范围的检定需求。</a:t>
            </a:r>
          </a:p>
        </p:txBody>
      </p:sp>
      <p:sp>
        <p:nvSpPr>
          <p:cNvPr id="7" name="矩形 6">
            <a:extLst>
              <a:ext uri="{FF2B5EF4-FFF2-40B4-BE49-F238E27FC236}">
                <a16:creationId xmlns:a16="http://schemas.microsoft.com/office/drawing/2014/main" id="{9AD465C9-C7D8-67CC-B10A-9EF41A7D27C9}"/>
              </a:ext>
            </a:extLst>
          </p:cNvPr>
          <p:cNvSpPr/>
          <p:nvPr/>
        </p:nvSpPr>
        <p:spPr>
          <a:xfrm>
            <a:off x="0" y="6035040"/>
            <a:ext cx="12192000" cy="822960"/>
          </a:xfrm>
          <a:prstGeom prst="rect">
            <a:avLst/>
          </a:prstGeom>
          <a:solidFill>
            <a:srgbClr val="004C92"/>
          </a:solidFill>
          <a:ln w="19050" cap="flat" cmpd="sng" algn="ctr">
            <a:noFill/>
            <a:prstDash val="solid"/>
            <a:miter lim="800000"/>
          </a:ln>
          <a:effectLst/>
          <a:extLs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a:extLst>
              <a:ext uri="{FF2B5EF4-FFF2-40B4-BE49-F238E27FC236}">
                <a16:creationId xmlns:a16="http://schemas.microsoft.com/office/drawing/2014/main" id="{32E6187C-B1F3-3017-8EBF-1462F03F2286}"/>
              </a:ext>
            </a:extLst>
          </p:cNvPr>
          <p:cNvSpPr txBox="1"/>
          <p:nvPr/>
        </p:nvSpPr>
        <p:spPr>
          <a:xfrm>
            <a:off x="0" y="6217920"/>
            <a:ext cx="12192000" cy="276999"/>
          </a:xfrm>
          <a:prstGeom prst="rect">
            <a:avLst/>
          </a:prstGeom>
          <a:noFill/>
        </p:spPr>
        <p:txBody>
          <a:bodyPr vert="horz" wrap="square" rtlCol="0">
            <a:spAutoFit/>
          </a:bodyPr>
          <a:lstStyle/>
          <a:p>
            <a:pPr algn="ctr"/>
            <a:r>
              <a:rPr lang="zh-CN" altLang="en-US" sz="1200">
                <a:solidFill>
                  <a:srgbClr val="FFFFFF"/>
                </a:solidFill>
              </a:rPr>
              <a:t>科学公正 </a:t>
            </a:r>
            <a:r>
              <a:rPr lang="en-US" altLang="zh-CN" sz="1200">
                <a:solidFill>
                  <a:srgbClr val="FFFFFF"/>
                </a:solidFill>
              </a:rPr>
              <a:t>· </a:t>
            </a:r>
            <a:r>
              <a:rPr lang="zh-CN" altLang="en-US" sz="1200">
                <a:solidFill>
                  <a:srgbClr val="FFFFFF"/>
                </a:solidFill>
              </a:rPr>
              <a:t>精准可靠 </a:t>
            </a:r>
            <a:r>
              <a:rPr lang="en-US" altLang="zh-CN" sz="1200">
                <a:solidFill>
                  <a:srgbClr val="FFFFFF"/>
                </a:solidFill>
              </a:rPr>
              <a:t>| www.ahjingce.com</a:t>
            </a:r>
            <a:endParaRPr lang="zh-CN" altLang="en-US" sz="1200">
              <a:solidFill>
                <a:srgbClr val="FFFFFF"/>
              </a:solidFill>
            </a:endParaRPr>
          </a:p>
        </p:txBody>
      </p:sp>
    </p:spTree>
    <p:extLst>
      <p:ext uri="{BB962C8B-B14F-4D97-AF65-F5344CB8AC3E}">
        <p14:creationId xmlns:p14="http://schemas.microsoft.com/office/powerpoint/2010/main" val="1041813591"/>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等线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800</Words>
  <Application>Microsoft Office PowerPoint</Application>
  <PresentationFormat>宽屏</PresentationFormat>
  <Paragraphs>74</Paragraphs>
  <Slides>13</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13</vt:i4>
      </vt:variant>
    </vt:vector>
  </HeadingPairs>
  <TitlesOfParts>
    <vt:vector size="17" baseType="lpstr">
      <vt:lpstr>等线</vt:lpstr>
      <vt:lpstr>等线 Light</vt:lpstr>
      <vt:lpstr>Arial</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贵贵 宇宙无敌</dc:creator>
  <cp:lastModifiedBy>贵贵 宇宙无敌</cp:lastModifiedBy>
  <cp:revision>3</cp:revision>
  <dcterms:created xsi:type="dcterms:W3CDTF">2026-06-02T01:50:11Z</dcterms:created>
  <dcterms:modified xsi:type="dcterms:W3CDTF">2026-06-02T09:05:16Z</dcterms:modified>
</cp:coreProperties>
</file>